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Tu Nguyen"/>
  <p:cmAuthor clrIdx="1" id="1" initials="" lastIdx="1" name="Binh Kie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7A1833-8438-4821-8AAD-43125CC6DDE6}">
  <a:tblStyle styleId="{0E7A1833-8438-4821-8AAD-43125CC6DDE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4.xml"/><Relationship Id="rId33" Type="http://schemas.openxmlformats.org/officeDocument/2006/relationships/font" Target="fonts/Lato-italic.fntdata"/><Relationship Id="rId10" Type="http://schemas.openxmlformats.org/officeDocument/2006/relationships/slide" Target="slides/slide3.xml"/><Relationship Id="rId32" Type="http://schemas.openxmlformats.org/officeDocument/2006/relationships/font" Target="fonts/Lato-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Lato-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10T15:12:50.724">
    <p:pos x="6000" y="0"/>
    <p:text>@kieubinh82@gmail.com
_Assigned to kieubinh82@gmail.com_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0-10T15:36:53.586">
    <p:pos x="6000" y="0"/>
    <p:text>Cái này mà nói, đến 1 tháng cũng không hết được insights kaka @kieubinh82@gmail.com</p:text>
  </p:cm>
  <p:cm authorId="1" idx="1" dt="2024-10-10T15:36:53.586">
    <p:pos x="6000" y="0"/>
    <p:text>Yep a, đang nghĩ nói sao cho gọn đây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gci.com/wp-content/uploads/2023/12/CSRC_Cycle_3_Appendix_B_Asia.pdf" TargetMode="External"/><Relationship Id="rId3" Type="http://schemas.openxmlformats.org/officeDocument/2006/relationships/hyperlink" Target="https://www.sciencedirect.com/science/article/abs/pii/S1875510020300627"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pa.gov/energy/greenhouse-gases-equivalencies-calculator-calculations-and-references#:~:text=1%2C540.1%20lbs%20CO2/MWh%20%C3%97%201%20metric%20ton/2%2C204.6,also%20available%20on%20the%20AVERT%20web%20pag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909bf6b0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f909bf6b0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f909bf6b0d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f909bf6b0d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https://www.ogci.com/wp-content/uploads/2023/12/CSRC_Cycle_3_Appendix_B_Asia.pdf</a:t>
            </a:r>
            <a:endParaRPr/>
          </a:p>
          <a:p>
            <a:pPr indent="0" lvl="0" marL="0" rtl="0" algn="l">
              <a:spcBef>
                <a:spcPts val="0"/>
              </a:spcBef>
              <a:spcAft>
                <a:spcPts val="0"/>
              </a:spcAft>
              <a:buNone/>
            </a:pPr>
            <a:r>
              <a:rPr lang="en" u="sng">
                <a:solidFill>
                  <a:schemeClr val="hlink"/>
                </a:solidFill>
                <a:hlinkClick r:id="rId3"/>
              </a:rPr>
              <a:t>https://www.sciencedirect.com/science/article/abs/pii/S1875510020300627</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850c3a82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850c3a82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0"/>
              </a:spcAft>
              <a:buNone/>
            </a:pPr>
            <a:r>
              <a:t/>
            </a:r>
            <a:endParaRPr sz="1017">
              <a:solidFill>
                <a:srgbClr val="595959"/>
              </a:solidFill>
              <a:latin typeface="Lato"/>
              <a:ea typeface="Lato"/>
              <a:cs typeface="Lato"/>
              <a:sym typeface="Lato"/>
            </a:endParaRPr>
          </a:p>
          <a:p>
            <a:pPr indent="0" lvl="0" marL="0" rtl="0" algn="l">
              <a:lnSpc>
                <a:spcPct val="95000"/>
              </a:lnSpc>
              <a:spcBef>
                <a:spcPts val="1200"/>
              </a:spcBef>
              <a:spcAft>
                <a:spcPts val="0"/>
              </a:spcAft>
              <a:buNone/>
            </a:pPr>
            <a:r>
              <a:rPr lang="en" sz="1017">
                <a:solidFill>
                  <a:srgbClr val="595959"/>
                </a:solidFill>
                <a:latin typeface="Lato"/>
                <a:ea typeface="Lato"/>
                <a:cs typeface="Lato"/>
                <a:sym typeface="Lato"/>
              </a:rPr>
              <a:t>Accumulate production volume (189mil tons oil/500mil tons hiip)</a:t>
            </a:r>
            <a:endParaRPr sz="1041">
              <a:solidFill>
                <a:srgbClr val="001D35"/>
              </a:solidFill>
              <a:highlight>
                <a:srgbClr val="FFFF00"/>
              </a:highlight>
              <a:latin typeface="Roboto"/>
              <a:ea typeface="Roboto"/>
              <a:cs typeface="Roboto"/>
              <a:sym typeface="Roboto"/>
            </a:endParaRPr>
          </a:p>
          <a:p>
            <a:pPr indent="0" lvl="0" marL="0" rtl="0" algn="l">
              <a:lnSpc>
                <a:spcPct val="95000"/>
              </a:lnSpc>
              <a:spcBef>
                <a:spcPts val="1200"/>
              </a:spcBef>
              <a:spcAft>
                <a:spcPts val="0"/>
              </a:spcAft>
              <a:buNone/>
            </a:pPr>
            <a:r>
              <a:rPr lang="en" sz="1041">
                <a:solidFill>
                  <a:srgbClr val="001D35"/>
                </a:solidFill>
                <a:highlight>
                  <a:srgbClr val="FFFF00"/>
                </a:highlight>
                <a:latin typeface="Roboto"/>
                <a:ea typeface="Roboto"/>
                <a:cs typeface="Roboto"/>
                <a:sym typeface="Roboto"/>
              </a:rPr>
              <a:t>Dau kt + nuoc kt - nuoc inject = a</a:t>
            </a:r>
            <a:endParaRPr sz="1041">
              <a:solidFill>
                <a:srgbClr val="001D35"/>
              </a:solidFill>
              <a:highlight>
                <a:srgbClr val="FFFF00"/>
              </a:highlight>
              <a:latin typeface="Roboto"/>
              <a:ea typeface="Roboto"/>
              <a:cs typeface="Roboto"/>
              <a:sym typeface="Roboto"/>
            </a:endParaRPr>
          </a:p>
          <a:p>
            <a:pPr indent="0" lvl="0" marL="0" rtl="0" algn="l">
              <a:lnSpc>
                <a:spcPct val="95000"/>
              </a:lnSpc>
              <a:spcBef>
                <a:spcPts val="1200"/>
              </a:spcBef>
              <a:spcAft>
                <a:spcPts val="1200"/>
              </a:spcAft>
              <a:buClr>
                <a:schemeClr val="dk1"/>
              </a:buClr>
              <a:buSzPts val="523"/>
              <a:buFont typeface="Arial"/>
              <a:buNone/>
            </a:pPr>
            <a:r>
              <a:rPr lang="en" sz="1041">
                <a:solidFill>
                  <a:srgbClr val="001D35"/>
                </a:solidFill>
                <a:highlight>
                  <a:srgbClr val="FFFF00"/>
                </a:highlight>
                <a:latin typeface="Roboto"/>
                <a:ea typeface="Roboto"/>
                <a:cs typeface="Roboto"/>
                <a:sym typeface="Roboto"/>
              </a:rPr>
              <a:t>Ef = a/(Dau kt + nuoc kt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909bf6b0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909bf6b0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909bf6b0d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f909bf6b0d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models will guide stakeholders in making informed investment decisions, ensuring economic viability across the CCS chain. Regulatory considerations will follow as part of the next stage of this 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fa242ef63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fa242ef63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f9955cc0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f9955cc0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f909bf6b0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f909bf6b0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Global CCS Institute’s CCS Readiness Index (2018) [8] ranks Vietnam just above 70 percent for inherent interest meaning that it has a high fossil fuel dependency and therefore is likely to need CCS projects to meet future climate goals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9955cc0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f9955cc0e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https://ourworldindata.org/energy/country/vietnam#what-sources-does-the-country-get-its-energy-from</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909bf6b0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f909bf6b0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7bb5b95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7bb5b95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https://www.epa.gov/energy/greenhouse-gases-equivalencies-calculator-calculations-and-references#:~:text=1%2C540.1%20lbs%20CO2/MWh%20%C3%97%201%20metric%20ton/2%2C204.6,also%20available%20on%20the%20AVERT%20web%20page</a:t>
            </a:r>
            <a:r>
              <a:rPr lang="en"/>
              <a:t>.</a:t>
            </a:r>
            <a:endParaRPr/>
          </a:p>
          <a:p>
            <a:pPr indent="0" lvl="0" marL="0" rtl="0" algn="l">
              <a:spcBef>
                <a:spcPts val="0"/>
              </a:spcBef>
              <a:spcAft>
                <a:spcPts val="0"/>
              </a:spcAft>
              <a:buNone/>
            </a:pPr>
            <a:r>
              <a:rPr lang="en"/>
              <a:t>West Texas San Andres dolomite water alternating gas (WAG) CO2 flood performance data were used to derive P10, P50, and P90 CO2 storage efficiency factors of 0.76, 1.28, and 1.74 Mscf/STB (stock tank barrel) of original oil in place. Median CO2 storage efficiency factors from continuous CO2 injection following conventional waterflood varied from 15% to 61% and 8% to 40% for fluvial clastic and shallow shelf carbonate simulation models, respectively, while those from WAG injection varied from 14% to 42% and 8% to 31%, respectively. Variation in the CO2 storage efficiency factors was largely attributable to reservoir depth (a surrogate for reservoir pressure and temperature) and lithology (clastic versus carbonate).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909bf6b0d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909bf6b0d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Pipeline capacity is the leading factor influencing cost.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Costs decrease from USD 9-11/t CO2 for a 3 Mt CO2/yr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pipeline down to USD 2-3/t CO2 for a 30 Mt CO2/yr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pipeline over 250 km distance.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Other factors impacting transport costs include: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Distance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Mode of transport (e.g. pipeline, ship, truck, barge)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Transport condition of CO2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Topology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a242ef633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a242ef633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 sz="1200">
                <a:solidFill>
                  <a:schemeClr val="dk1"/>
                </a:solidFill>
              </a:rPr>
              <a:t>Summary of pipeline component in the financial model. Pipeline, compression and pumping CAPEX and OPEX and pipeline design is based on Knoope et al. (2014) and on industry consultations.</a:t>
            </a:r>
            <a:r>
              <a:rPr b="1" lang="en" sz="1200">
                <a:solidFill>
                  <a:schemeClr val="dk1"/>
                </a:solidFill>
              </a:rPr>
              <a:t>Levelised unit pipeline cost is the sum of discounted annual CAPEX and OPEX divided by the sum of discounted annual volumes transported.</a:t>
            </a:r>
            <a:endParaRPr/>
          </a:p>
          <a:p>
            <a:pPr indent="0" lvl="0" marL="0" rtl="0" algn="l">
              <a:spcBef>
                <a:spcPts val="1500"/>
              </a:spcBef>
              <a:spcAft>
                <a:spcPts val="0"/>
              </a:spcAft>
              <a:buNone/>
            </a:pPr>
            <a:r>
              <a:rPr lang="en"/>
              <a:t>Pipeline capacity is the leading factor influencing cost.</a:t>
            </a:r>
            <a:endParaRPr/>
          </a:p>
          <a:p>
            <a:pPr indent="0" lvl="0" marL="0" rtl="0" algn="l">
              <a:spcBef>
                <a:spcPts val="0"/>
              </a:spcBef>
              <a:spcAft>
                <a:spcPts val="0"/>
              </a:spcAft>
              <a:buNone/>
            </a:pPr>
            <a:r>
              <a:rPr lang="en"/>
              <a:t>Costs decrease from USD 9-11/t CO2 for a 3 Mt CO2/yr</a:t>
            </a:r>
            <a:endParaRPr/>
          </a:p>
          <a:p>
            <a:pPr indent="0" lvl="0" marL="0" rtl="0" algn="l">
              <a:spcBef>
                <a:spcPts val="0"/>
              </a:spcBef>
              <a:spcAft>
                <a:spcPts val="0"/>
              </a:spcAft>
              <a:buNone/>
            </a:pPr>
            <a:r>
              <a:rPr lang="en"/>
              <a:t>pipeline down to USD 2-3/t CO2 for a 30 Mt CO2/yr</a:t>
            </a:r>
            <a:endParaRPr/>
          </a:p>
          <a:p>
            <a:pPr indent="0" lvl="0" marL="0" rtl="0" algn="l">
              <a:spcBef>
                <a:spcPts val="0"/>
              </a:spcBef>
              <a:spcAft>
                <a:spcPts val="0"/>
              </a:spcAft>
              <a:buNone/>
            </a:pPr>
            <a:r>
              <a:rPr lang="en"/>
              <a:t>pipeline over 250 km distance.</a:t>
            </a:r>
            <a:endParaRPr/>
          </a:p>
          <a:p>
            <a:pPr indent="0" lvl="0" marL="0" rtl="0" algn="l">
              <a:spcBef>
                <a:spcPts val="0"/>
              </a:spcBef>
              <a:spcAft>
                <a:spcPts val="0"/>
              </a:spcAft>
              <a:buNone/>
            </a:pPr>
            <a:r>
              <a:rPr lang="en"/>
              <a:t>Other factors impacting transport costs include:</a:t>
            </a:r>
            <a:endParaRPr/>
          </a:p>
          <a:p>
            <a:pPr indent="0" lvl="0" marL="0" rtl="0" algn="l">
              <a:spcBef>
                <a:spcPts val="0"/>
              </a:spcBef>
              <a:spcAft>
                <a:spcPts val="0"/>
              </a:spcAft>
              <a:buNone/>
            </a:pPr>
            <a:r>
              <a:rPr lang="en"/>
              <a:t>• Distance</a:t>
            </a:r>
            <a:endParaRPr/>
          </a:p>
          <a:p>
            <a:pPr indent="0" lvl="0" marL="0" rtl="0" algn="l">
              <a:spcBef>
                <a:spcPts val="0"/>
              </a:spcBef>
              <a:spcAft>
                <a:spcPts val="0"/>
              </a:spcAft>
              <a:buNone/>
            </a:pPr>
            <a:r>
              <a:rPr lang="en"/>
              <a:t>• Mode of transport (e.g. pipeline, ship, truck, barge)</a:t>
            </a:r>
            <a:endParaRPr/>
          </a:p>
          <a:p>
            <a:pPr indent="0" lvl="0" marL="0" rtl="0" algn="l">
              <a:spcBef>
                <a:spcPts val="0"/>
              </a:spcBef>
              <a:spcAft>
                <a:spcPts val="0"/>
              </a:spcAft>
              <a:buNone/>
            </a:pPr>
            <a:r>
              <a:rPr lang="en"/>
              <a:t>• Transport condition of CO2</a:t>
            </a:r>
            <a:endParaRPr/>
          </a:p>
          <a:p>
            <a:pPr indent="0" lvl="0" marL="0" rtl="0" algn="l">
              <a:spcBef>
                <a:spcPts val="0"/>
              </a:spcBef>
              <a:spcAft>
                <a:spcPts val="0"/>
              </a:spcAft>
              <a:buNone/>
            </a:pPr>
            <a:r>
              <a:rPr lang="en"/>
              <a:t>• Topology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909bf6b0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f909bf6b0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2.xml"/><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81075" y="937400"/>
            <a:ext cx="9144000" cy="1249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CCS in Vietnam</a:t>
            </a:r>
            <a:endParaRPr sz="3000"/>
          </a:p>
          <a:p>
            <a:pPr indent="0" lvl="0" marL="0" rtl="0" algn="ctr">
              <a:spcBef>
                <a:spcPts val="0"/>
              </a:spcBef>
              <a:spcAft>
                <a:spcPts val="0"/>
              </a:spcAft>
              <a:buNone/>
            </a:pPr>
            <a:r>
              <a:rPr lang="en" sz="2900"/>
              <a:t>Potential of Unconventional Subsurface Storages</a:t>
            </a:r>
            <a:endParaRPr sz="2900"/>
          </a:p>
        </p:txBody>
      </p:sp>
      <p:sp>
        <p:nvSpPr>
          <p:cNvPr id="87" name="Google Shape;87;p13"/>
          <p:cNvSpPr txBox="1"/>
          <p:nvPr>
            <p:ph idx="1" type="subTitle"/>
          </p:nvPr>
        </p:nvSpPr>
        <p:spPr>
          <a:xfrm>
            <a:off x="3435050" y="4602300"/>
            <a:ext cx="5551200" cy="5412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en" sz="1200"/>
              <a:t>Calgary Oct 10, 2024 </a:t>
            </a:r>
            <a:endParaRPr sz="1200"/>
          </a:p>
        </p:txBody>
      </p:sp>
      <p:sp>
        <p:nvSpPr>
          <p:cNvPr id="88" name="Google Shape;88;p13"/>
          <p:cNvSpPr txBox="1"/>
          <p:nvPr/>
        </p:nvSpPr>
        <p:spPr>
          <a:xfrm>
            <a:off x="2990925" y="4688250"/>
            <a:ext cx="3000000" cy="3693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200">
                <a:solidFill>
                  <a:schemeClr val="accent1"/>
                </a:solidFill>
              </a:rPr>
              <a:t>Team: </a:t>
            </a:r>
            <a:r>
              <a:rPr b="1" lang="en" sz="1200">
                <a:solidFill>
                  <a:schemeClr val="accent1"/>
                </a:solidFill>
              </a:rPr>
              <a:t>Ex2C</a:t>
            </a:r>
            <a:endParaRPr b="1" sz="1200">
              <a:solidFill>
                <a:schemeClr val="accent1"/>
              </a:solidFill>
            </a:endParaRPr>
          </a:p>
        </p:txBody>
      </p:sp>
      <p:pic>
        <p:nvPicPr>
          <p:cNvPr id="89" name="Google Shape;89;p13"/>
          <p:cNvPicPr preferRelativeResize="0"/>
          <p:nvPr/>
        </p:nvPicPr>
        <p:blipFill rotWithShape="1">
          <a:blip r:embed="rId3">
            <a:alphaModFix/>
          </a:blip>
          <a:srcRect b="26756" l="0" r="0" t="0"/>
          <a:stretch/>
        </p:blipFill>
        <p:spPr>
          <a:xfrm>
            <a:off x="1126113" y="2275125"/>
            <a:ext cx="1778452" cy="1722250"/>
          </a:xfrm>
          <a:prstGeom prst="rect">
            <a:avLst/>
          </a:prstGeom>
          <a:noFill/>
          <a:ln>
            <a:noFill/>
          </a:ln>
        </p:spPr>
      </p:pic>
      <p:pic>
        <p:nvPicPr>
          <p:cNvPr id="90" name="Google Shape;90;p13"/>
          <p:cNvPicPr preferRelativeResize="0"/>
          <p:nvPr/>
        </p:nvPicPr>
        <p:blipFill rotWithShape="1">
          <a:blip r:embed="rId4">
            <a:alphaModFix/>
          </a:blip>
          <a:srcRect b="26964" l="0" r="0" t="0"/>
          <a:stretch/>
        </p:blipFill>
        <p:spPr>
          <a:xfrm>
            <a:off x="6383750" y="2233149"/>
            <a:ext cx="1778450" cy="1717298"/>
          </a:xfrm>
          <a:prstGeom prst="rect">
            <a:avLst/>
          </a:prstGeom>
          <a:noFill/>
          <a:ln>
            <a:noFill/>
          </a:ln>
        </p:spPr>
      </p:pic>
      <p:pic>
        <p:nvPicPr>
          <p:cNvPr id="91" name="Google Shape;91;p13"/>
          <p:cNvPicPr preferRelativeResize="0"/>
          <p:nvPr/>
        </p:nvPicPr>
        <p:blipFill rotWithShape="1">
          <a:blip r:embed="rId5">
            <a:alphaModFix/>
          </a:blip>
          <a:srcRect b="27959" l="0" r="0" t="0"/>
          <a:stretch/>
        </p:blipFill>
        <p:spPr>
          <a:xfrm>
            <a:off x="3631337" y="2300688"/>
            <a:ext cx="1778450" cy="1693951"/>
          </a:xfrm>
          <a:prstGeom prst="rect">
            <a:avLst/>
          </a:prstGeom>
          <a:noFill/>
          <a:ln>
            <a:noFill/>
          </a:ln>
        </p:spPr>
      </p:pic>
      <p:sp>
        <p:nvSpPr>
          <p:cNvPr id="92" name="Google Shape;92;p13"/>
          <p:cNvSpPr txBox="1"/>
          <p:nvPr/>
        </p:nvSpPr>
        <p:spPr>
          <a:xfrm>
            <a:off x="515338" y="3997000"/>
            <a:ext cx="3000000" cy="5541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1200">
                <a:solidFill>
                  <a:schemeClr val="accent1"/>
                </a:solidFill>
                <a:latin typeface="Lato"/>
                <a:ea typeface="Lato"/>
                <a:cs typeface="Lato"/>
                <a:sym typeface="Lato"/>
              </a:rPr>
              <a:t>Tu</a:t>
            </a:r>
            <a:r>
              <a:rPr lang="en" sz="1200">
                <a:solidFill>
                  <a:schemeClr val="accent1"/>
                </a:solidFill>
                <a:latin typeface="Lato"/>
                <a:ea typeface="Lato"/>
                <a:cs typeface="Lato"/>
                <a:sym typeface="Lato"/>
              </a:rPr>
              <a:t> Nguyen</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MBA - Petroleum Engineer</a:t>
            </a:r>
            <a:endParaRPr sz="1200">
              <a:solidFill>
                <a:schemeClr val="accent1"/>
              </a:solidFill>
              <a:latin typeface="Lato"/>
              <a:ea typeface="Lato"/>
              <a:cs typeface="Lato"/>
              <a:sym typeface="Lato"/>
            </a:endParaRPr>
          </a:p>
        </p:txBody>
      </p:sp>
      <p:sp>
        <p:nvSpPr>
          <p:cNvPr id="93" name="Google Shape;93;p13"/>
          <p:cNvSpPr txBox="1"/>
          <p:nvPr/>
        </p:nvSpPr>
        <p:spPr>
          <a:xfrm>
            <a:off x="3240025" y="4021425"/>
            <a:ext cx="2779500" cy="5541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1200">
                <a:solidFill>
                  <a:schemeClr val="accent1"/>
                </a:solidFill>
                <a:latin typeface="Lato"/>
                <a:ea typeface="Lato"/>
                <a:cs typeface="Lato"/>
                <a:sym typeface="Lato"/>
              </a:rPr>
              <a:t>Thang</a:t>
            </a:r>
            <a:r>
              <a:rPr lang="en" sz="1200">
                <a:solidFill>
                  <a:schemeClr val="accent1"/>
                </a:solidFill>
                <a:latin typeface="Lato"/>
                <a:ea typeface="Lato"/>
                <a:cs typeface="Lato"/>
                <a:sym typeface="Lato"/>
              </a:rPr>
              <a:t> Doan</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Principal Geoscientist</a:t>
            </a:r>
            <a:endParaRPr sz="1200">
              <a:solidFill>
                <a:schemeClr val="accent1"/>
              </a:solidFill>
              <a:latin typeface="Lato"/>
              <a:ea typeface="Lato"/>
              <a:cs typeface="Lato"/>
              <a:sym typeface="Lato"/>
            </a:endParaRPr>
          </a:p>
        </p:txBody>
      </p:sp>
      <p:sp>
        <p:nvSpPr>
          <p:cNvPr id="94" name="Google Shape;94;p13"/>
          <p:cNvSpPr txBox="1"/>
          <p:nvPr/>
        </p:nvSpPr>
        <p:spPr>
          <a:xfrm>
            <a:off x="6136513" y="3999313"/>
            <a:ext cx="2264100" cy="5541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1200">
                <a:solidFill>
                  <a:schemeClr val="accent1"/>
                </a:solidFill>
                <a:latin typeface="Lato"/>
                <a:ea typeface="Lato"/>
                <a:cs typeface="Lato"/>
                <a:sym typeface="Lato"/>
              </a:rPr>
              <a:t>Binh </a:t>
            </a:r>
            <a:r>
              <a:rPr lang="en" sz="1200">
                <a:solidFill>
                  <a:schemeClr val="accent1"/>
                </a:solidFill>
                <a:latin typeface="Lato"/>
                <a:ea typeface="Lato"/>
                <a:cs typeface="Lato"/>
                <a:sym typeface="Lato"/>
              </a:rPr>
              <a:t>Kieu</a:t>
            </a:r>
            <a:r>
              <a:rPr lang="en" sz="1200">
                <a:solidFill>
                  <a:schemeClr val="accent1"/>
                </a:solidFill>
                <a:latin typeface="Lato"/>
                <a:ea typeface="Lato"/>
                <a:cs typeface="Lato"/>
                <a:sym typeface="Lato"/>
              </a:rPr>
              <a:t> </a:t>
            </a:r>
            <a:endParaRPr sz="1200">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S</a:t>
            </a:r>
            <a:r>
              <a:rPr lang="en" sz="1200">
                <a:solidFill>
                  <a:schemeClr val="accent1"/>
                </a:solidFill>
                <a:latin typeface="Lato"/>
                <a:ea typeface="Lato"/>
                <a:cs typeface="Lato"/>
                <a:sym typeface="Lato"/>
              </a:rPr>
              <a:t>r. Geophysicist - Data scientist</a:t>
            </a:r>
            <a:endParaRPr sz="12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652900" y="52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Data analysis &amp; insight</a:t>
            </a:r>
            <a:endParaRPr sz="2400"/>
          </a:p>
          <a:p>
            <a:pPr indent="0" lvl="0" marL="0" rtl="0" algn="l">
              <a:spcBef>
                <a:spcPts val="0"/>
              </a:spcBef>
              <a:spcAft>
                <a:spcPts val="0"/>
              </a:spcAft>
              <a:buNone/>
            </a:pPr>
            <a:r>
              <a:rPr lang="en" sz="1377"/>
              <a:t>Site selection criteria</a:t>
            </a:r>
            <a:endParaRPr sz="1377"/>
          </a:p>
        </p:txBody>
      </p:sp>
      <p:sp>
        <p:nvSpPr>
          <p:cNvPr id="179" name="Google Shape;179;p22"/>
          <p:cNvSpPr txBox="1"/>
          <p:nvPr/>
        </p:nvSpPr>
        <p:spPr>
          <a:xfrm>
            <a:off x="652900" y="2571750"/>
            <a:ext cx="7688700" cy="2308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 sz="1600">
                <a:solidFill>
                  <a:srgbClr val="000000"/>
                </a:solidFill>
                <a:latin typeface="Calibri"/>
                <a:ea typeface="Calibri"/>
                <a:cs typeface="Calibri"/>
                <a:sym typeface="Calibri"/>
              </a:rPr>
              <a:t>Five </a:t>
            </a:r>
            <a:r>
              <a:rPr b="1" lang="en" sz="1600">
                <a:latin typeface="Calibri"/>
                <a:ea typeface="Calibri"/>
                <a:cs typeface="Calibri"/>
                <a:sym typeface="Calibri"/>
              </a:rPr>
              <a:t>S</a:t>
            </a:r>
            <a:r>
              <a:rPr b="1" lang="en" sz="1600">
                <a:latin typeface="Calibri"/>
                <a:ea typeface="Calibri"/>
                <a:cs typeface="Calibri"/>
                <a:sym typeface="Calibri"/>
              </a:rPr>
              <a:t>ubsurface </a:t>
            </a:r>
            <a:r>
              <a:rPr b="1" lang="en" sz="1600">
                <a:solidFill>
                  <a:srgbClr val="000000"/>
                </a:solidFill>
                <a:latin typeface="Calibri"/>
                <a:ea typeface="Calibri"/>
                <a:cs typeface="Calibri"/>
                <a:sym typeface="Calibri"/>
              </a:rPr>
              <a:t>Requirement:</a:t>
            </a:r>
            <a:endParaRPr sz="1600"/>
          </a:p>
          <a:p>
            <a:pPr indent="-287837" lvl="0" marL="304792" marR="0" rtl="0" algn="l">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Have a </a:t>
            </a:r>
            <a:r>
              <a:rPr b="1" lang="en" sz="1600">
                <a:solidFill>
                  <a:srgbClr val="000000"/>
                </a:solidFill>
                <a:latin typeface="Calibri"/>
                <a:ea typeface="Calibri"/>
                <a:cs typeface="Calibri"/>
                <a:sym typeface="Calibri"/>
              </a:rPr>
              <a:t>SEAL ROCK </a:t>
            </a:r>
            <a:r>
              <a:rPr lang="en" sz="1600">
                <a:solidFill>
                  <a:srgbClr val="000000"/>
                </a:solidFill>
                <a:latin typeface="Calibri"/>
                <a:ea typeface="Calibri"/>
                <a:cs typeface="Calibri"/>
                <a:sym typeface="Calibri"/>
              </a:rPr>
              <a:t>to prevent vertical flow to the ground surface</a:t>
            </a:r>
            <a:endParaRPr sz="1600"/>
          </a:p>
          <a:p>
            <a:pPr indent="-287837" lvl="0" marL="304792" marR="0" rtl="0" algn="l">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Be </a:t>
            </a:r>
            <a:r>
              <a:rPr b="1" lang="en" sz="1600">
                <a:solidFill>
                  <a:srgbClr val="000000"/>
                </a:solidFill>
                <a:latin typeface="Calibri"/>
                <a:ea typeface="Calibri"/>
                <a:cs typeface="Calibri"/>
                <a:sym typeface="Calibri"/>
              </a:rPr>
              <a:t>DEEP</a:t>
            </a:r>
            <a:r>
              <a:rPr lang="en" sz="1600">
                <a:solidFill>
                  <a:srgbClr val="000000"/>
                </a:solidFill>
                <a:latin typeface="Calibri"/>
                <a:ea typeface="Calibri"/>
                <a:cs typeface="Calibri"/>
                <a:sym typeface="Calibri"/>
              </a:rPr>
              <a:t> enough </a:t>
            </a:r>
            <a:r>
              <a:rPr lang="en" sz="1600">
                <a:latin typeface="Calibri"/>
                <a:ea typeface="Calibri"/>
                <a:cs typeface="Calibri"/>
                <a:sym typeface="Calibri"/>
              </a:rPr>
              <a:t>(&gt;800 </a:t>
            </a:r>
            <a:r>
              <a:rPr lang="en" sz="1600">
                <a:solidFill>
                  <a:srgbClr val="000000"/>
                </a:solidFill>
                <a:latin typeface="Calibri"/>
                <a:ea typeface="Calibri"/>
                <a:cs typeface="Calibri"/>
                <a:sym typeface="Calibri"/>
              </a:rPr>
              <a:t>m) to keep CO2 </a:t>
            </a:r>
            <a:r>
              <a:rPr lang="en" sz="1600">
                <a:latin typeface="Calibri"/>
                <a:ea typeface="Calibri"/>
                <a:cs typeface="Calibri"/>
                <a:sym typeface="Calibri"/>
              </a:rPr>
              <a:t>in a</a:t>
            </a:r>
            <a:r>
              <a:rPr lang="en" sz="1600">
                <a:solidFill>
                  <a:srgbClr val="000000"/>
                </a:solidFill>
                <a:latin typeface="Calibri"/>
                <a:ea typeface="Calibri"/>
                <a:cs typeface="Calibri"/>
                <a:sym typeface="Calibri"/>
              </a:rPr>
              <a:t> supercritical </a:t>
            </a:r>
            <a:r>
              <a:rPr lang="en" sz="1600">
                <a:latin typeface="Calibri"/>
                <a:ea typeface="Calibri"/>
                <a:cs typeface="Calibri"/>
                <a:sym typeface="Calibri"/>
              </a:rPr>
              <a:t>state,</a:t>
            </a:r>
            <a:r>
              <a:rPr lang="en" sz="1600">
                <a:solidFill>
                  <a:srgbClr val="000000"/>
                </a:solidFill>
                <a:latin typeface="Calibri"/>
                <a:ea typeface="Calibri"/>
                <a:cs typeface="Calibri"/>
                <a:sym typeface="Calibri"/>
              </a:rPr>
              <a:t> which allows for storage of more CO2</a:t>
            </a:r>
            <a:endParaRPr sz="1600"/>
          </a:p>
          <a:p>
            <a:pPr indent="-287837" lvl="0" marL="304792" marR="0" rtl="0" algn="l">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Have a </a:t>
            </a:r>
            <a:r>
              <a:rPr b="1" lang="en" sz="1600">
                <a:solidFill>
                  <a:srgbClr val="000000"/>
                </a:solidFill>
                <a:latin typeface="Calibri"/>
                <a:ea typeface="Calibri"/>
                <a:cs typeface="Calibri"/>
                <a:sym typeface="Calibri"/>
              </a:rPr>
              <a:t>LARGE STORAGE VOLUME </a:t>
            </a:r>
            <a:r>
              <a:rPr lang="en" sz="1600">
                <a:solidFill>
                  <a:srgbClr val="000000"/>
                </a:solidFill>
                <a:latin typeface="Calibri"/>
                <a:ea typeface="Calibri"/>
                <a:cs typeface="Calibri"/>
                <a:sym typeface="Calibri"/>
              </a:rPr>
              <a:t>to store significant qualities of CO2</a:t>
            </a:r>
            <a:endParaRPr sz="1600"/>
          </a:p>
          <a:p>
            <a:pPr indent="-287837" lvl="0" marL="304792" marR="0" rtl="0" algn="l">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Be leak-free (any </a:t>
            </a:r>
            <a:r>
              <a:rPr b="1" lang="en" sz="1600">
                <a:solidFill>
                  <a:srgbClr val="000000"/>
                </a:solidFill>
                <a:latin typeface="Calibri"/>
                <a:ea typeface="Calibri"/>
                <a:cs typeface="Calibri"/>
                <a:sym typeface="Calibri"/>
              </a:rPr>
              <a:t>FAULT/FRACTURE ZONES </a:t>
            </a:r>
            <a:r>
              <a:rPr lang="en" sz="1600">
                <a:solidFill>
                  <a:srgbClr val="000000"/>
                </a:solidFill>
                <a:latin typeface="Calibri"/>
                <a:ea typeface="Calibri"/>
                <a:cs typeface="Calibri"/>
                <a:sym typeface="Calibri"/>
              </a:rPr>
              <a:t>and other zones of weaknesses in the storage formation </a:t>
            </a:r>
            <a:r>
              <a:rPr lang="en" sz="1600">
                <a:latin typeface="Calibri"/>
                <a:ea typeface="Calibri"/>
                <a:cs typeface="Calibri"/>
                <a:sym typeface="Calibri"/>
              </a:rPr>
              <a:t>or </a:t>
            </a:r>
            <a:r>
              <a:rPr b="1" lang="en" sz="1600">
                <a:latin typeface="Calibri"/>
                <a:ea typeface="Calibri"/>
                <a:cs typeface="Calibri"/>
                <a:sym typeface="Calibri"/>
              </a:rPr>
              <a:t>present wells/boreholes</a:t>
            </a:r>
            <a:r>
              <a:rPr lang="en" sz="1600">
                <a:latin typeface="Calibri"/>
                <a:ea typeface="Calibri"/>
                <a:cs typeface="Calibri"/>
                <a:sym typeface="Calibri"/>
              </a:rPr>
              <a:t> which</a:t>
            </a:r>
            <a:r>
              <a:rPr lang="en" sz="1600">
                <a:solidFill>
                  <a:srgbClr val="000000"/>
                </a:solidFill>
                <a:latin typeface="Calibri"/>
                <a:ea typeface="Calibri"/>
                <a:cs typeface="Calibri"/>
                <a:sym typeface="Calibri"/>
              </a:rPr>
              <a:t> might trigger CO2 leakage)</a:t>
            </a:r>
            <a:endParaRPr sz="1600"/>
          </a:p>
          <a:p>
            <a:pPr indent="-287837" lvl="0" marL="304792" marR="0" rtl="0" algn="l">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Have a reasonably large </a:t>
            </a:r>
            <a:r>
              <a:rPr b="1" lang="en" sz="1600">
                <a:solidFill>
                  <a:srgbClr val="000000"/>
                </a:solidFill>
                <a:latin typeface="Calibri"/>
                <a:ea typeface="Calibri"/>
                <a:cs typeface="Calibri"/>
                <a:sym typeface="Calibri"/>
              </a:rPr>
              <a:t>PERMEABILITY</a:t>
            </a:r>
            <a:r>
              <a:rPr lang="en" sz="1600">
                <a:solidFill>
                  <a:srgbClr val="000000"/>
                </a:solidFill>
                <a:latin typeface="Calibri"/>
                <a:ea typeface="Calibri"/>
                <a:cs typeface="Calibri"/>
                <a:sym typeface="Calibri"/>
              </a:rPr>
              <a:t>, which allows for the injection of CO2 at reasonable rates from a reasonable number of wells.</a:t>
            </a:r>
            <a:endParaRPr sz="1600"/>
          </a:p>
        </p:txBody>
      </p:sp>
      <p:pic>
        <p:nvPicPr>
          <p:cNvPr id="180" name="Google Shape;180;p22"/>
          <p:cNvPicPr preferRelativeResize="0"/>
          <p:nvPr/>
        </p:nvPicPr>
        <p:blipFill rotWithShape="1">
          <a:blip r:embed="rId3">
            <a:alphaModFix/>
          </a:blip>
          <a:srcRect b="0" l="0" r="0" t="0"/>
          <a:stretch/>
        </p:blipFill>
        <p:spPr>
          <a:xfrm>
            <a:off x="3714675" y="487075"/>
            <a:ext cx="5446525" cy="2084674"/>
          </a:xfrm>
          <a:prstGeom prst="rect">
            <a:avLst/>
          </a:prstGeom>
          <a:noFill/>
          <a:ln>
            <a:noFill/>
          </a:ln>
        </p:spPr>
      </p:pic>
      <p:pic>
        <p:nvPicPr>
          <p:cNvPr id="181" name="Google Shape;181;p22"/>
          <p:cNvPicPr preferRelativeResize="0"/>
          <p:nvPr/>
        </p:nvPicPr>
        <p:blipFill rotWithShape="1">
          <a:blip r:embed="rId4">
            <a:alphaModFix/>
          </a:blip>
          <a:srcRect b="0" l="0" r="0" t="0"/>
          <a:stretch/>
        </p:blipFill>
        <p:spPr>
          <a:xfrm>
            <a:off x="8341600" y="2938700"/>
            <a:ext cx="830350" cy="1175624"/>
          </a:xfrm>
          <a:prstGeom prst="rect">
            <a:avLst/>
          </a:prstGeom>
          <a:noFill/>
          <a:ln>
            <a:noFill/>
          </a:ln>
        </p:spPr>
      </p:pic>
      <p:sp>
        <p:nvSpPr>
          <p:cNvPr id="182" name="Google Shape;182;p22"/>
          <p:cNvSpPr txBox="1"/>
          <p:nvPr/>
        </p:nvSpPr>
        <p:spPr>
          <a:xfrm>
            <a:off x="6935890" y="1657564"/>
            <a:ext cx="1248000" cy="338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 sz="1600">
                <a:solidFill>
                  <a:srgbClr val="000000"/>
                </a:solidFill>
                <a:latin typeface="Calibri"/>
                <a:ea typeface="Calibri"/>
                <a:cs typeface="Calibri"/>
                <a:sym typeface="Calibri"/>
              </a:rPr>
              <a:t>Source: VPI</a:t>
            </a:r>
            <a:endParaRPr/>
          </a:p>
        </p:txBody>
      </p:sp>
      <p:sp>
        <p:nvSpPr>
          <p:cNvPr id="183" name="Google Shape;183;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3"/>
          <p:cNvPicPr preferRelativeResize="0"/>
          <p:nvPr/>
        </p:nvPicPr>
        <p:blipFill>
          <a:blip r:embed="rId4">
            <a:alphaModFix/>
          </a:blip>
          <a:stretch>
            <a:fillRect/>
          </a:stretch>
        </p:blipFill>
        <p:spPr>
          <a:xfrm>
            <a:off x="-900" y="2200125"/>
            <a:ext cx="4078357" cy="2880524"/>
          </a:xfrm>
          <a:prstGeom prst="rect">
            <a:avLst/>
          </a:prstGeom>
          <a:noFill/>
          <a:ln>
            <a:noFill/>
          </a:ln>
        </p:spPr>
      </p:pic>
      <p:sp>
        <p:nvSpPr>
          <p:cNvPr id="189" name="Google Shape;189;p23"/>
          <p:cNvSpPr txBox="1"/>
          <p:nvPr>
            <p:ph type="title"/>
          </p:nvPr>
        </p:nvSpPr>
        <p:spPr>
          <a:xfrm>
            <a:off x="727650" y="554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Data analysis &amp; insight</a:t>
            </a:r>
            <a:endParaRPr sz="2400"/>
          </a:p>
          <a:p>
            <a:pPr indent="0" lvl="0" marL="0" rtl="0" algn="l">
              <a:spcBef>
                <a:spcPts val="0"/>
              </a:spcBef>
              <a:spcAft>
                <a:spcPts val="0"/>
              </a:spcAft>
              <a:buNone/>
            </a:pPr>
            <a:r>
              <a:rPr lang="en" sz="1377"/>
              <a:t>Vietnam Oil &amp; Gas and CCUS overview</a:t>
            </a:r>
            <a:endParaRPr sz="1377"/>
          </a:p>
        </p:txBody>
      </p:sp>
      <p:pic>
        <p:nvPicPr>
          <p:cNvPr id="190" name="Google Shape;190;p23"/>
          <p:cNvPicPr preferRelativeResize="0"/>
          <p:nvPr/>
        </p:nvPicPr>
        <p:blipFill>
          <a:blip r:embed="rId5">
            <a:alphaModFix/>
          </a:blip>
          <a:stretch>
            <a:fillRect/>
          </a:stretch>
        </p:blipFill>
        <p:spPr>
          <a:xfrm>
            <a:off x="5608638" y="0"/>
            <a:ext cx="3535375" cy="5143501"/>
          </a:xfrm>
          <a:prstGeom prst="rect">
            <a:avLst/>
          </a:prstGeom>
          <a:noFill/>
          <a:ln>
            <a:noFill/>
          </a:ln>
        </p:spPr>
      </p:pic>
      <p:sp>
        <p:nvSpPr>
          <p:cNvPr id="191" name="Google Shape;191;p23"/>
          <p:cNvSpPr txBox="1"/>
          <p:nvPr/>
        </p:nvSpPr>
        <p:spPr>
          <a:xfrm>
            <a:off x="6145775" y="0"/>
            <a:ext cx="2998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a:t>Geological formations potentially favorable for CO2 storage in Vietnam.</a:t>
            </a:r>
            <a:endParaRPr sz="700"/>
          </a:p>
          <a:p>
            <a:pPr indent="0" lvl="0" marL="0" rtl="0" algn="r">
              <a:spcBef>
                <a:spcPts val="0"/>
              </a:spcBef>
              <a:spcAft>
                <a:spcPts val="0"/>
              </a:spcAft>
              <a:buNone/>
            </a:pPr>
            <a:r>
              <a:rPr lang="en" sz="700"/>
              <a:t>Source: BRGM/TKV (2009, p. 34).</a:t>
            </a:r>
            <a:endParaRPr sz="700"/>
          </a:p>
        </p:txBody>
      </p:sp>
      <p:sp>
        <p:nvSpPr>
          <p:cNvPr id="192" name="Google Shape;192;p23"/>
          <p:cNvSpPr txBox="1"/>
          <p:nvPr>
            <p:ph idx="1" type="body"/>
          </p:nvPr>
        </p:nvSpPr>
        <p:spPr>
          <a:xfrm>
            <a:off x="0" y="4743050"/>
            <a:ext cx="4887000" cy="400200"/>
          </a:xfrm>
          <a:prstGeom prst="rect">
            <a:avLst/>
          </a:prstGeom>
          <a:solidFill>
            <a:schemeClr val="lt1"/>
          </a:solidFill>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688"/>
              <a:buNone/>
            </a:pPr>
            <a:r>
              <a:rPr lang="en" sz="812"/>
              <a:t>9 sites in the country are saline aquifers . </a:t>
            </a:r>
            <a:endParaRPr sz="812"/>
          </a:p>
          <a:p>
            <a:pPr indent="0" lvl="0" marL="0" rtl="0" algn="l">
              <a:lnSpc>
                <a:spcPct val="115000"/>
              </a:lnSpc>
              <a:spcBef>
                <a:spcPts val="0"/>
              </a:spcBef>
              <a:spcAft>
                <a:spcPts val="0"/>
              </a:spcAft>
              <a:buSzPts val="688"/>
              <a:buNone/>
            </a:pPr>
            <a:r>
              <a:rPr b="1" lang="en" sz="812"/>
              <a:t>19</a:t>
            </a:r>
            <a:r>
              <a:rPr lang="en" sz="812"/>
              <a:t> sites sitting in the Petroleum: </a:t>
            </a:r>
            <a:r>
              <a:rPr b="1" lang="en" sz="812"/>
              <a:t>12</a:t>
            </a:r>
            <a:r>
              <a:rPr lang="en" sz="812"/>
              <a:t> depleted fields in the Cuu Long  basin </a:t>
            </a:r>
            <a:r>
              <a:rPr b="1" lang="en" sz="812"/>
              <a:t>02</a:t>
            </a:r>
            <a:r>
              <a:rPr lang="en" sz="812"/>
              <a:t> in the Nam Con Son basin</a:t>
            </a:r>
            <a:endParaRPr sz="812"/>
          </a:p>
        </p:txBody>
      </p:sp>
      <p:pic>
        <p:nvPicPr>
          <p:cNvPr id="193" name="Google Shape;193;p23"/>
          <p:cNvPicPr preferRelativeResize="0"/>
          <p:nvPr/>
        </p:nvPicPr>
        <p:blipFill>
          <a:blip r:embed="rId6">
            <a:alphaModFix/>
          </a:blip>
          <a:stretch>
            <a:fillRect/>
          </a:stretch>
        </p:blipFill>
        <p:spPr>
          <a:xfrm>
            <a:off x="3850050" y="997213"/>
            <a:ext cx="2361751" cy="1431375"/>
          </a:xfrm>
          <a:prstGeom prst="rect">
            <a:avLst/>
          </a:prstGeom>
          <a:noFill/>
          <a:ln>
            <a:noFill/>
          </a:ln>
        </p:spPr>
      </p:pic>
      <p:sp>
        <p:nvSpPr>
          <p:cNvPr id="194" name="Google Shape;194;p23"/>
          <p:cNvSpPr txBox="1"/>
          <p:nvPr/>
        </p:nvSpPr>
        <p:spPr>
          <a:xfrm>
            <a:off x="3850050" y="2428600"/>
            <a:ext cx="29196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1"/>
                </a:highlight>
                <a:latin typeface="Calibri"/>
                <a:ea typeface="Calibri"/>
                <a:cs typeface="Calibri"/>
                <a:sym typeface="Calibri"/>
              </a:rPr>
              <a:t>VN Geology &amp; Petroleum resources – 2019 edition, PVN</a:t>
            </a:r>
            <a:endParaRPr>
              <a:highlight>
                <a:schemeClr val="lt1"/>
              </a:highlight>
            </a:endParaRPr>
          </a:p>
        </p:txBody>
      </p:sp>
      <p:sp>
        <p:nvSpPr>
          <p:cNvPr id="195" name="Google Shape;195;p23"/>
          <p:cNvSpPr txBox="1"/>
          <p:nvPr/>
        </p:nvSpPr>
        <p:spPr>
          <a:xfrm rot="-2535821">
            <a:off x="7142729" y="4197191"/>
            <a:ext cx="808721" cy="1454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0000"/>
                </a:solidFill>
                <a:latin typeface="Lato"/>
                <a:ea typeface="Lato"/>
                <a:cs typeface="Lato"/>
                <a:sym typeface="Lato"/>
              </a:rPr>
              <a:t>Cuu Long Basin</a:t>
            </a:r>
            <a:endParaRPr b="1" sz="700">
              <a:solidFill>
                <a:srgbClr val="FF0000"/>
              </a:solidFill>
              <a:latin typeface="Lato"/>
              <a:ea typeface="Lato"/>
              <a:cs typeface="Lato"/>
              <a:sym typeface="Lato"/>
            </a:endParaRPr>
          </a:p>
        </p:txBody>
      </p:sp>
      <p:sp>
        <p:nvSpPr>
          <p:cNvPr id="196" name="Google Shape;196;p23"/>
          <p:cNvSpPr txBox="1"/>
          <p:nvPr/>
        </p:nvSpPr>
        <p:spPr>
          <a:xfrm rot="-2535929">
            <a:off x="7053543" y="4489510"/>
            <a:ext cx="987114" cy="1454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0000"/>
                </a:solidFill>
                <a:latin typeface="Lato"/>
                <a:ea typeface="Lato"/>
                <a:cs typeface="Lato"/>
                <a:sym typeface="Lato"/>
              </a:rPr>
              <a:t>Nam Con Son </a:t>
            </a:r>
            <a:r>
              <a:rPr b="1" lang="en" sz="700">
                <a:solidFill>
                  <a:srgbClr val="FF0000"/>
                </a:solidFill>
                <a:latin typeface="Lato"/>
                <a:ea typeface="Lato"/>
                <a:cs typeface="Lato"/>
                <a:sym typeface="Lato"/>
              </a:rPr>
              <a:t> Basin</a:t>
            </a:r>
            <a:endParaRPr b="1" sz="700">
              <a:solidFill>
                <a:srgbClr val="FF0000"/>
              </a:solidFill>
              <a:latin typeface="Lato"/>
              <a:ea typeface="Lato"/>
              <a:cs typeface="Lato"/>
              <a:sym typeface="Lato"/>
            </a:endParaRPr>
          </a:p>
        </p:txBody>
      </p:sp>
      <p:sp>
        <p:nvSpPr>
          <p:cNvPr id="197" name="Google Shape;197;p23"/>
          <p:cNvSpPr txBox="1"/>
          <p:nvPr/>
        </p:nvSpPr>
        <p:spPr>
          <a:xfrm>
            <a:off x="0" y="2371650"/>
            <a:ext cx="2998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rPr>
              <a:t>Source: </a:t>
            </a:r>
            <a:r>
              <a:rPr lang="en" sz="700">
                <a:solidFill>
                  <a:schemeClr val="lt1"/>
                </a:solidFill>
              </a:rPr>
              <a:t>Petro Explorers</a:t>
            </a:r>
            <a:r>
              <a:rPr lang="en" sz="700">
                <a:solidFill>
                  <a:schemeClr val="lt1"/>
                </a:solidFill>
              </a:rPr>
              <a:t> Inc.</a:t>
            </a:r>
            <a:endParaRPr sz="700">
              <a:solidFill>
                <a:schemeClr val="lt1"/>
              </a:solidFill>
            </a:endParaRPr>
          </a:p>
        </p:txBody>
      </p:sp>
      <p:sp>
        <p:nvSpPr>
          <p:cNvPr id="198" name="Google Shape;198;p23"/>
          <p:cNvSpPr txBox="1"/>
          <p:nvPr/>
        </p:nvSpPr>
        <p:spPr>
          <a:xfrm>
            <a:off x="-900" y="1278700"/>
            <a:ext cx="39357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alibri"/>
              <a:buChar char="●"/>
            </a:pPr>
            <a:r>
              <a:rPr lang="en" sz="1200">
                <a:highlight>
                  <a:schemeClr val="lt1"/>
                </a:highlight>
                <a:latin typeface="Calibri"/>
                <a:ea typeface="Calibri"/>
                <a:cs typeface="Calibri"/>
                <a:sym typeface="Calibri"/>
              </a:rPr>
              <a:t>Hydrocarbon reserve (731.5M m3) among basins.</a:t>
            </a:r>
            <a:endParaRPr sz="1200">
              <a:highlight>
                <a:schemeClr val="lt1"/>
              </a:highlight>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highlight>
                  <a:schemeClr val="lt1"/>
                </a:highlight>
                <a:latin typeface="Calibri"/>
                <a:ea typeface="Calibri"/>
                <a:cs typeface="Calibri"/>
                <a:sym typeface="Calibri"/>
              </a:rPr>
              <a:t>Proportion of fractured basement reservoir (80%) vs Oli-Mio reservoirs in Cuu Long basin. </a:t>
            </a:r>
            <a:endParaRPr sz="1200">
              <a:highlight>
                <a:schemeClr val="lt1"/>
              </a:highlight>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highlight>
                  <a:schemeClr val="lt1"/>
                </a:highlight>
                <a:latin typeface="Calibri"/>
                <a:ea typeface="Calibri"/>
                <a:cs typeface="Calibri"/>
                <a:sym typeface="Calibri"/>
              </a:rPr>
              <a:t>Most of fields are more than 20 years production.</a:t>
            </a:r>
            <a:endParaRPr/>
          </a:p>
        </p:txBody>
      </p:sp>
      <p:sp>
        <p:nvSpPr>
          <p:cNvPr id="199" name="Google Shape;199;p23"/>
          <p:cNvSpPr txBox="1"/>
          <p:nvPr/>
        </p:nvSpPr>
        <p:spPr>
          <a:xfrm rot="-2535929">
            <a:off x="6690243" y="1270460"/>
            <a:ext cx="987114" cy="1454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0000"/>
                </a:solidFill>
                <a:latin typeface="Lato"/>
                <a:ea typeface="Lato"/>
                <a:cs typeface="Lato"/>
                <a:sym typeface="Lato"/>
              </a:rPr>
              <a:t>Song Hong</a:t>
            </a:r>
            <a:r>
              <a:rPr b="1" lang="en" sz="700">
                <a:solidFill>
                  <a:srgbClr val="FF0000"/>
                </a:solidFill>
                <a:latin typeface="Lato"/>
                <a:ea typeface="Lato"/>
                <a:cs typeface="Lato"/>
                <a:sym typeface="Lato"/>
              </a:rPr>
              <a:t>  Basin</a:t>
            </a:r>
            <a:endParaRPr b="1" sz="700">
              <a:solidFill>
                <a:srgbClr val="FF0000"/>
              </a:solidFill>
              <a:latin typeface="Lato"/>
              <a:ea typeface="Lato"/>
              <a:cs typeface="Lato"/>
              <a:sym typeface="Lato"/>
            </a:endParaRPr>
          </a:p>
        </p:txBody>
      </p:sp>
      <p:sp>
        <p:nvSpPr>
          <p:cNvPr id="200" name="Google Shape;200;p23"/>
          <p:cNvSpPr txBox="1"/>
          <p:nvPr/>
        </p:nvSpPr>
        <p:spPr>
          <a:xfrm rot="1885958">
            <a:off x="5686189" y="4668722"/>
            <a:ext cx="1062521" cy="14555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0000"/>
                </a:solidFill>
                <a:latin typeface="Lato"/>
                <a:ea typeface="Lato"/>
                <a:cs typeface="Lato"/>
                <a:sym typeface="Lato"/>
              </a:rPr>
              <a:t>Malay-Tho Chu</a:t>
            </a:r>
            <a:r>
              <a:rPr b="1" lang="en" sz="700">
                <a:solidFill>
                  <a:srgbClr val="FF0000"/>
                </a:solidFill>
                <a:latin typeface="Lato"/>
                <a:ea typeface="Lato"/>
                <a:cs typeface="Lato"/>
                <a:sym typeface="Lato"/>
              </a:rPr>
              <a:t>  Basin</a:t>
            </a:r>
            <a:endParaRPr b="1" sz="700">
              <a:solidFill>
                <a:srgbClr val="FF0000"/>
              </a:solidFill>
              <a:latin typeface="Lato"/>
              <a:ea typeface="Lato"/>
              <a:cs typeface="Lato"/>
              <a:sym typeface="Lato"/>
            </a:endParaRPr>
          </a:p>
        </p:txBody>
      </p:sp>
      <p:sp>
        <p:nvSpPr>
          <p:cNvPr id="201" name="Google Shape;201;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4"/>
          <p:cNvPicPr preferRelativeResize="0"/>
          <p:nvPr/>
        </p:nvPicPr>
        <p:blipFill>
          <a:blip r:embed="rId3">
            <a:alphaModFix/>
          </a:blip>
          <a:stretch>
            <a:fillRect/>
          </a:stretch>
        </p:blipFill>
        <p:spPr>
          <a:xfrm>
            <a:off x="1263150" y="4254150"/>
            <a:ext cx="6292025" cy="884050"/>
          </a:xfrm>
          <a:prstGeom prst="rect">
            <a:avLst/>
          </a:prstGeom>
          <a:noFill/>
          <a:ln>
            <a:noFill/>
          </a:ln>
        </p:spPr>
      </p:pic>
      <p:sp>
        <p:nvSpPr>
          <p:cNvPr id="207" name="Google Shape;207;p24"/>
          <p:cNvSpPr txBox="1"/>
          <p:nvPr>
            <p:ph type="title"/>
          </p:nvPr>
        </p:nvSpPr>
        <p:spPr>
          <a:xfrm>
            <a:off x="727650" y="577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Data analysis &amp; insight</a:t>
            </a:r>
            <a:endParaRPr sz="2400"/>
          </a:p>
          <a:p>
            <a:pPr indent="0" lvl="0" marL="0" rtl="0" algn="l">
              <a:spcBef>
                <a:spcPts val="0"/>
              </a:spcBef>
              <a:spcAft>
                <a:spcPts val="0"/>
              </a:spcAft>
              <a:buNone/>
            </a:pPr>
            <a:r>
              <a:rPr lang="en" sz="1377"/>
              <a:t>Fractured </a:t>
            </a:r>
            <a:r>
              <a:rPr lang="en" sz="1377"/>
              <a:t>reservoir</a:t>
            </a:r>
            <a:r>
              <a:rPr lang="en" sz="1377"/>
              <a:t> overview</a:t>
            </a:r>
            <a:endParaRPr sz="1377"/>
          </a:p>
        </p:txBody>
      </p:sp>
      <p:sp>
        <p:nvSpPr>
          <p:cNvPr id="208" name="Google Shape;208;p24"/>
          <p:cNvSpPr txBox="1"/>
          <p:nvPr>
            <p:ph idx="1" type="body"/>
          </p:nvPr>
        </p:nvSpPr>
        <p:spPr>
          <a:xfrm>
            <a:off x="727650" y="1234775"/>
            <a:ext cx="7688700" cy="1080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112"/>
              <a:t>F</a:t>
            </a:r>
            <a:r>
              <a:rPr lang="en" sz="1112"/>
              <a:t>ractured</a:t>
            </a:r>
            <a:r>
              <a:rPr lang="en" sz="1112"/>
              <a:t> basement: High perm (upto Dm), solid rock frame, proven seal </a:t>
            </a:r>
            <a:endParaRPr sz="1112"/>
          </a:p>
          <a:p>
            <a:pPr indent="0" lvl="0" marL="0" rtl="0" algn="l">
              <a:lnSpc>
                <a:spcPct val="95000"/>
              </a:lnSpc>
              <a:spcBef>
                <a:spcPts val="1200"/>
              </a:spcBef>
              <a:spcAft>
                <a:spcPts val="0"/>
              </a:spcAft>
              <a:buSzPts val="688"/>
              <a:buNone/>
            </a:pPr>
            <a:r>
              <a:rPr b="1" lang="en" sz="1060"/>
              <a:t>43.2Mt</a:t>
            </a:r>
            <a:r>
              <a:rPr lang="en" sz="1060"/>
              <a:t> CO2,  about </a:t>
            </a:r>
            <a:r>
              <a:rPr b="1" lang="en" sz="1060"/>
              <a:t>2.16Mtpa</a:t>
            </a:r>
            <a:r>
              <a:rPr lang="en" sz="1060"/>
              <a:t> in </a:t>
            </a:r>
            <a:r>
              <a:rPr b="1" lang="en" sz="1060"/>
              <a:t>20</a:t>
            </a:r>
            <a:r>
              <a:rPr lang="en" sz="1060"/>
              <a:t> year life long</a:t>
            </a:r>
            <a:endParaRPr sz="1060"/>
          </a:p>
          <a:p>
            <a:pPr indent="0" lvl="0" marL="0" rtl="0" algn="l">
              <a:lnSpc>
                <a:spcPct val="95000"/>
              </a:lnSpc>
              <a:spcBef>
                <a:spcPts val="1200"/>
              </a:spcBef>
              <a:spcAft>
                <a:spcPts val="0"/>
              </a:spcAft>
              <a:buSzPts val="688"/>
              <a:buNone/>
            </a:pPr>
            <a:r>
              <a:t/>
            </a:r>
            <a:endParaRPr sz="1112"/>
          </a:p>
          <a:p>
            <a:pPr indent="0" lvl="0" marL="0" rtl="0" algn="l">
              <a:lnSpc>
                <a:spcPct val="95000"/>
              </a:lnSpc>
              <a:spcBef>
                <a:spcPts val="1200"/>
              </a:spcBef>
              <a:spcAft>
                <a:spcPts val="1200"/>
              </a:spcAft>
              <a:buSzPts val="688"/>
              <a:buNone/>
            </a:pPr>
            <a:r>
              <a:t/>
            </a:r>
            <a:endParaRPr sz="1112"/>
          </a:p>
        </p:txBody>
      </p:sp>
      <p:pic>
        <p:nvPicPr>
          <p:cNvPr id="209" name="Google Shape;209;p24"/>
          <p:cNvPicPr preferRelativeResize="0"/>
          <p:nvPr/>
        </p:nvPicPr>
        <p:blipFill>
          <a:blip r:embed="rId4">
            <a:alphaModFix/>
          </a:blip>
          <a:stretch>
            <a:fillRect/>
          </a:stretch>
        </p:blipFill>
        <p:spPr>
          <a:xfrm>
            <a:off x="4625119" y="1571575"/>
            <a:ext cx="4344532" cy="2809925"/>
          </a:xfrm>
          <a:prstGeom prst="rect">
            <a:avLst/>
          </a:prstGeom>
          <a:noFill/>
          <a:ln>
            <a:noFill/>
          </a:ln>
        </p:spPr>
      </p:pic>
      <p:pic>
        <p:nvPicPr>
          <p:cNvPr id="210" name="Google Shape;210;p24"/>
          <p:cNvPicPr preferRelativeResize="0"/>
          <p:nvPr/>
        </p:nvPicPr>
        <p:blipFill>
          <a:blip r:embed="rId5">
            <a:alphaModFix/>
          </a:blip>
          <a:stretch>
            <a:fillRect/>
          </a:stretch>
        </p:blipFill>
        <p:spPr>
          <a:xfrm>
            <a:off x="600575" y="1896400"/>
            <a:ext cx="3424285" cy="2479800"/>
          </a:xfrm>
          <a:prstGeom prst="rect">
            <a:avLst/>
          </a:prstGeom>
          <a:noFill/>
          <a:ln>
            <a:noFill/>
          </a:ln>
        </p:spPr>
      </p:pic>
      <p:pic>
        <p:nvPicPr>
          <p:cNvPr id="211" name="Google Shape;211;p24"/>
          <p:cNvPicPr preferRelativeResize="0"/>
          <p:nvPr/>
        </p:nvPicPr>
        <p:blipFill>
          <a:blip r:embed="rId6">
            <a:alphaModFix/>
          </a:blip>
          <a:stretch>
            <a:fillRect/>
          </a:stretch>
        </p:blipFill>
        <p:spPr>
          <a:xfrm>
            <a:off x="6893749" y="-125"/>
            <a:ext cx="1998399" cy="1620125"/>
          </a:xfrm>
          <a:prstGeom prst="rect">
            <a:avLst/>
          </a:prstGeom>
          <a:noFill/>
          <a:ln>
            <a:noFill/>
          </a:ln>
        </p:spPr>
      </p:pic>
      <p:sp>
        <p:nvSpPr>
          <p:cNvPr id="212" name="Google Shape;212;p24"/>
          <p:cNvSpPr/>
          <p:nvPr/>
        </p:nvSpPr>
        <p:spPr>
          <a:xfrm>
            <a:off x="5715000" y="2444200"/>
            <a:ext cx="106500" cy="11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13" name="Google Shape;213;p24"/>
          <p:cNvCxnSpPr/>
          <p:nvPr/>
        </p:nvCxnSpPr>
        <p:spPr>
          <a:xfrm flipH="1">
            <a:off x="5715000" y="22600"/>
            <a:ext cx="1181700" cy="2479800"/>
          </a:xfrm>
          <a:prstGeom prst="straightConnector1">
            <a:avLst/>
          </a:prstGeom>
          <a:noFill/>
          <a:ln cap="flat" cmpd="sng" w="9525">
            <a:solidFill>
              <a:schemeClr val="dk2"/>
            </a:solidFill>
            <a:prstDash val="solid"/>
            <a:round/>
            <a:headEnd len="med" w="med" type="none"/>
            <a:tailEnd len="med" w="med" type="none"/>
          </a:ln>
        </p:spPr>
      </p:cxnSp>
      <p:cxnSp>
        <p:nvCxnSpPr>
          <p:cNvPr id="214" name="Google Shape;214;p24"/>
          <p:cNvCxnSpPr/>
          <p:nvPr/>
        </p:nvCxnSpPr>
        <p:spPr>
          <a:xfrm flipH="1" rot="10800000">
            <a:off x="5768250" y="1630600"/>
            <a:ext cx="3114300" cy="9300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p:nvPr/>
        </p:nvSpPr>
        <p:spPr>
          <a:xfrm>
            <a:off x="5987000" y="2594675"/>
            <a:ext cx="1384425" cy="1118550"/>
          </a:xfrm>
          <a:custGeom>
            <a:rect b="b" l="l" r="r" t="t"/>
            <a:pathLst>
              <a:path extrusionOk="0" h="44742" w="55377">
                <a:moveTo>
                  <a:pt x="55377" y="0"/>
                </a:moveTo>
                <a:lnTo>
                  <a:pt x="50976" y="11002"/>
                </a:lnTo>
                <a:lnTo>
                  <a:pt x="39974" y="26038"/>
                </a:lnTo>
                <a:lnTo>
                  <a:pt x="28605" y="29706"/>
                </a:lnTo>
                <a:lnTo>
                  <a:pt x="16503" y="33740"/>
                </a:lnTo>
                <a:lnTo>
                  <a:pt x="6234" y="39608"/>
                </a:lnTo>
                <a:lnTo>
                  <a:pt x="0" y="44742"/>
                </a:lnTo>
              </a:path>
            </a:pathLst>
          </a:custGeom>
          <a:noFill/>
          <a:ln cap="flat" cmpd="sng" w="9525">
            <a:solidFill>
              <a:schemeClr val="dk2"/>
            </a:solidFill>
            <a:prstDash val="solid"/>
            <a:round/>
            <a:headEnd len="med" w="med" type="none"/>
            <a:tailEnd len="med" w="med" type="none"/>
          </a:ln>
        </p:spPr>
      </p:sp>
      <p:sp>
        <p:nvSpPr>
          <p:cNvPr id="216" name="Google Shape;216;p24"/>
          <p:cNvSpPr txBox="1"/>
          <p:nvPr/>
        </p:nvSpPr>
        <p:spPr>
          <a:xfrm>
            <a:off x="1015650" y="4474200"/>
            <a:ext cx="247500" cy="2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0000"/>
                </a:solidFill>
                <a:latin typeface="Lato"/>
                <a:ea typeface="Lato"/>
                <a:cs typeface="Lato"/>
                <a:sym typeface="Lato"/>
              </a:rPr>
              <a:t>A</a:t>
            </a:r>
            <a:endParaRPr b="1" sz="1000">
              <a:solidFill>
                <a:srgbClr val="FF0000"/>
              </a:solidFill>
              <a:latin typeface="Lato"/>
              <a:ea typeface="Lato"/>
              <a:cs typeface="Lato"/>
              <a:sym typeface="Lato"/>
            </a:endParaRPr>
          </a:p>
        </p:txBody>
      </p:sp>
      <p:sp>
        <p:nvSpPr>
          <p:cNvPr id="217" name="Google Shape;217;p24"/>
          <p:cNvSpPr txBox="1"/>
          <p:nvPr/>
        </p:nvSpPr>
        <p:spPr>
          <a:xfrm>
            <a:off x="5715000" y="3618075"/>
            <a:ext cx="247500" cy="2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0000"/>
                </a:solidFill>
                <a:latin typeface="Lato"/>
                <a:ea typeface="Lato"/>
                <a:cs typeface="Lato"/>
                <a:sym typeface="Lato"/>
              </a:rPr>
              <a:t>A</a:t>
            </a:r>
            <a:endParaRPr b="1" sz="1000">
              <a:solidFill>
                <a:srgbClr val="FF0000"/>
              </a:solidFill>
              <a:latin typeface="Lato"/>
              <a:ea typeface="Lato"/>
              <a:cs typeface="Lato"/>
              <a:sym typeface="Lato"/>
            </a:endParaRPr>
          </a:p>
        </p:txBody>
      </p:sp>
      <p:sp>
        <p:nvSpPr>
          <p:cNvPr id="218" name="Google Shape;218;p24"/>
          <p:cNvSpPr txBox="1"/>
          <p:nvPr/>
        </p:nvSpPr>
        <p:spPr>
          <a:xfrm>
            <a:off x="7201650" y="4376200"/>
            <a:ext cx="247500" cy="2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0000"/>
                </a:solidFill>
                <a:latin typeface="Lato"/>
                <a:ea typeface="Lato"/>
                <a:cs typeface="Lato"/>
                <a:sym typeface="Lato"/>
              </a:rPr>
              <a:t>B</a:t>
            </a:r>
            <a:endParaRPr b="1" sz="1000">
              <a:solidFill>
                <a:srgbClr val="FF0000"/>
              </a:solidFill>
              <a:latin typeface="Lato"/>
              <a:ea typeface="Lato"/>
              <a:cs typeface="Lato"/>
              <a:sym typeface="Lato"/>
            </a:endParaRPr>
          </a:p>
        </p:txBody>
      </p:sp>
      <p:sp>
        <p:nvSpPr>
          <p:cNvPr id="219" name="Google Shape;219;p24"/>
          <p:cNvSpPr txBox="1"/>
          <p:nvPr/>
        </p:nvSpPr>
        <p:spPr>
          <a:xfrm>
            <a:off x="7371425" y="2355700"/>
            <a:ext cx="247500" cy="2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0000"/>
                </a:solidFill>
                <a:latin typeface="Lato"/>
                <a:ea typeface="Lato"/>
                <a:cs typeface="Lato"/>
                <a:sym typeface="Lato"/>
              </a:rPr>
              <a:t>B</a:t>
            </a:r>
            <a:endParaRPr b="1" sz="1000">
              <a:solidFill>
                <a:srgbClr val="FF0000"/>
              </a:solidFill>
              <a:latin typeface="Lato"/>
              <a:ea typeface="Lato"/>
              <a:cs typeface="Lato"/>
              <a:sym typeface="Lato"/>
            </a:endParaRPr>
          </a:p>
        </p:txBody>
      </p:sp>
      <p:sp>
        <p:nvSpPr>
          <p:cNvPr id="220" name="Google Shape;220;p24"/>
          <p:cNvSpPr/>
          <p:nvPr/>
        </p:nvSpPr>
        <p:spPr>
          <a:xfrm>
            <a:off x="3684150" y="4767600"/>
            <a:ext cx="488100" cy="2934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21" name="Google Shape;221;p24"/>
          <p:cNvCxnSpPr/>
          <p:nvPr/>
        </p:nvCxnSpPr>
        <p:spPr>
          <a:xfrm>
            <a:off x="738125" y="4335450"/>
            <a:ext cx="2946000" cy="588600"/>
          </a:xfrm>
          <a:prstGeom prst="straightConnector1">
            <a:avLst/>
          </a:prstGeom>
          <a:noFill/>
          <a:ln cap="flat" cmpd="sng" w="9525">
            <a:solidFill>
              <a:srgbClr val="00FF00"/>
            </a:solidFill>
            <a:prstDash val="solid"/>
            <a:round/>
            <a:headEnd len="med" w="med" type="none"/>
            <a:tailEnd len="med" w="med" type="none"/>
          </a:ln>
        </p:spPr>
      </p:cxnSp>
      <p:cxnSp>
        <p:nvCxnSpPr>
          <p:cNvPr id="222" name="Google Shape;222;p24"/>
          <p:cNvCxnSpPr>
            <a:stCxn id="220" idx="3"/>
          </p:cNvCxnSpPr>
          <p:nvPr/>
        </p:nvCxnSpPr>
        <p:spPr>
          <a:xfrm rot="10800000">
            <a:off x="3943950" y="2017200"/>
            <a:ext cx="228300" cy="2897100"/>
          </a:xfrm>
          <a:prstGeom prst="straightConnector1">
            <a:avLst/>
          </a:prstGeom>
          <a:noFill/>
          <a:ln cap="flat" cmpd="sng" w="9525">
            <a:solidFill>
              <a:srgbClr val="00FF00"/>
            </a:solidFill>
            <a:prstDash val="solid"/>
            <a:round/>
            <a:headEnd len="med" w="med" type="none"/>
            <a:tailEnd len="med" w="med" type="none"/>
          </a:ln>
        </p:spPr>
      </p:cxnSp>
      <p:sp>
        <p:nvSpPr>
          <p:cNvPr id="223" name="Google Shape;223;p24"/>
          <p:cNvSpPr txBox="1"/>
          <p:nvPr/>
        </p:nvSpPr>
        <p:spPr>
          <a:xfrm>
            <a:off x="674500" y="4865600"/>
            <a:ext cx="1998300" cy="3078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sz="800"/>
              <a:t>Trinh Xuan Cuong* and J. K. Warren**</a:t>
            </a:r>
            <a:endParaRPr sz="800"/>
          </a:p>
        </p:txBody>
      </p:sp>
      <p:sp>
        <p:nvSpPr>
          <p:cNvPr id="224" name="Google Shape;224;p24"/>
          <p:cNvSpPr txBox="1"/>
          <p:nvPr/>
        </p:nvSpPr>
        <p:spPr>
          <a:xfrm>
            <a:off x="4625126" y="1571575"/>
            <a:ext cx="1384500" cy="338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 sz="1600">
                <a:solidFill>
                  <a:srgbClr val="000000"/>
                </a:solidFill>
                <a:latin typeface="Calibri"/>
                <a:ea typeface="Calibri"/>
                <a:cs typeface="Calibri"/>
                <a:sym typeface="Calibri"/>
              </a:rPr>
              <a:t>Source: </a:t>
            </a:r>
            <a:r>
              <a:rPr b="1" lang="en" sz="1600">
                <a:latin typeface="Calibri"/>
                <a:ea typeface="Calibri"/>
                <a:cs typeface="Calibri"/>
                <a:sym typeface="Calibri"/>
              </a:rPr>
              <a:t>PVEP</a:t>
            </a:r>
            <a:endParaRPr/>
          </a:p>
        </p:txBody>
      </p:sp>
      <p:sp>
        <p:nvSpPr>
          <p:cNvPr id="225" name="Google Shape;225;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372575" y="539000"/>
            <a:ext cx="4080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1A1A1A"/>
                </a:solidFill>
              </a:rPr>
              <a:t>Predictive Model</a:t>
            </a:r>
            <a:r>
              <a:rPr lang="en" sz="1640">
                <a:solidFill>
                  <a:srgbClr val="1A1A1A"/>
                </a:solidFill>
              </a:rPr>
              <a:t> </a:t>
            </a:r>
            <a:endParaRPr sz="1640">
              <a:solidFill>
                <a:srgbClr val="1A1A1A"/>
              </a:solidFill>
            </a:endParaRPr>
          </a:p>
          <a:p>
            <a:pPr indent="0" lvl="0" marL="0" rtl="0" algn="l">
              <a:spcBef>
                <a:spcPts val="0"/>
              </a:spcBef>
              <a:spcAft>
                <a:spcPts val="0"/>
              </a:spcAft>
              <a:buSzPts val="990"/>
              <a:buNone/>
            </a:pPr>
            <a:r>
              <a:rPr lang="en" sz="1200">
                <a:solidFill>
                  <a:srgbClr val="1A1A1A"/>
                </a:solidFill>
              </a:rPr>
              <a:t>CO2 Emissions to 2050 - A Pathway to Reduction</a:t>
            </a:r>
            <a:endParaRPr sz="1200"/>
          </a:p>
          <a:p>
            <a:pPr indent="0" lvl="0" marL="0" rtl="0" algn="l">
              <a:spcBef>
                <a:spcPts val="0"/>
              </a:spcBef>
              <a:spcAft>
                <a:spcPts val="0"/>
              </a:spcAft>
              <a:buSzPts val="990"/>
              <a:buNone/>
            </a:pPr>
            <a:r>
              <a:t/>
            </a:r>
            <a:endParaRPr sz="740"/>
          </a:p>
        </p:txBody>
      </p:sp>
      <p:sp>
        <p:nvSpPr>
          <p:cNvPr id="231" name="Google Shape;231;p25"/>
          <p:cNvSpPr txBox="1"/>
          <p:nvPr>
            <p:ph idx="1" type="body"/>
          </p:nvPr>
        </p:nvSpPr>
        <p:spPr>
          <a:xfrm>
            <a:off x="372575" y="1367875"/>
            <a:ext cx="3560700" cy="32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Exponential Triple Smoothing</a:t>
            </a:r>
            <a:r>
              <a:rPr lang="en"/>
              <a:t> (ETS</a:t>
            </a:r>
            <a:r>
              <a:rPr lang="en"/>
              <a:t>) model predicting on time series data:</a:t>
            </a:r>
            <a:endParaRPr/>
          </a:p>
          <a:p>
            <a:pPr indent="-304800" lvl="0" marL="457200" marR="63500" rtl="0" algn="l">
              <a:lnSpc>
                <a:spcPct val="137500"/>
              </a:lnSpc>
              <a:spcBef>
                <a:spcPts val="1200"/>
              </a:spcBef>
              <a:spcAft>
                <a:spcPts val="0"/>
              </a:spcAft>
              <a:buClr>
                <a:srgbClr val="D9D9D9"/>
              </a:buClr>
              <a:buSzPts val="1200"/>
              <a:buFont typeface="Roboto"/>
              <a:buChar char="●"/>
            </a:pPr>
            <a:r>
              <a:rPr lang="en"/>
              <a:t>N</a:t>
            </a:r>
            <a:r>
              <a:rPr lang="en"/>
              <a:t>on-linear data</a:t>
            </a:r>
            <a:endParaRPr/>
          </a:p>
          <a:p>
            <a:pPr indent="-304800" lvl="0" marL="457200" marR="63500" rtl="0" algn="l">
              <a:lnSpc>
                <a:spcPct val="137500"/>
              </a:lnSpc>
              <a:spcBef>
                <a:spcPts val="0"/>
              </a:spcBef>
              <a:spcAft>
                <a:spcPts val="0"/>
              </a:spcAft>
              <a:buClr>
                <a:srgbClr val="D9D9D9"/>
              </a:buClr>
              <a:buSzPts val="1200"/>
              <a:buFont typeface="Roboto"/>
              <a:buChar char="●"/>
            </a:pPr>
            <a:r>
              <a:rPr lang="en"/>
              <a:t>Predict future sales, inventory, or consumer trends </a:t>
            </a:r>
            <a:endParaRPr/>
          </a:p>
          <a:p>
            <a:pPr indent="0" lvl="0" marL="0" marR="63500" rtl="0" algn="l">
              <a:lnSpc>
                <a:spcPct val="137500"/>
              </a:lnSpc>
              <a:spcBef>
                <a:spcPts val="2100"/>
              </a:spcBef>
              <a:spcAft>
                <a:spcPts val="0"/>
              </a:spcAft>
              <a:buNone/>
            </a:pPr>
            <a:r>
              <a:rPr lang="en"/>
              <a:t>2050 prediction: </a:t>
            </a:r>
            <a:r>
              <a:rPr b="1" lang="en"/>
              <a:t>L:</a:t>
            </a:r>
            <a:r>
              <a:rPr b="1" lang="en"/>
              <a:t>341.30, F:</a:t>
            </a:r>
            <a:r>
              <a:rPr b="1" lang="en"/>
              <a:t>366.5396 U:</a:t>
            </a:r>
            <a:r>
              <a:rPr b="1" lang="en"/>
              <a:t>391.78</a:t>
            </a:r>
            <a:r>
              <a:rPr lang="en"/>
              <a:t>. Increase trend</a:t>
            </a:r>
            <a:endParaRPr/>
          </a:p>
          <a:p>
            <a:pPr indent="0" lvl="0" marL="0" marR="63500" rtl="0" algn="l">
              <a:lnSpc>
                <a:spcPct val="137500"/>
              </a:lnSpc>
              <a:spcBef>
                <a:spcPts val="2100"/>
              </a:spcBef>
              <a:spcAft>
                <a:spcPts val="2100"/>
              </a:spcAft>
              <a:buNone/>
            </a:pPr>
            <a:r>
              <a:rPr lang="en"/>
              <a:t>2050 target is below 248Mt, 118.5Mt negative carbon</a:t>
            </a:r>
            <a:endParaRPr/>
          </a:p>
        </p:txBody>
      </p:sp>
      <p:pic>
        <p:nvPicPr>
          <p:cNvPr id="232" name="Google Shape;232;p25"/>
          <p:cNvPicPr preferRelativeResize="0"/>
          <p:nvPr/>
        </p:nvPicPr>
        <p:blipFill>
          <a:blip r:embed="rId3">
            <a:alphaModFix/>
          </a:blip>
          <a:stretch>
            <a:fillRect/>
          </a:stretch>
        </p:blipFill>
        <p:spPr>
          <a:xfrm>
            <a:off x="4036238" y="145175"/>
            <a:ext cx="5107762" cy="4998324"/>
          </a:xfrm>
          <a:prstGeom prst="rect">
            <a:avLst/>
          </a:prstGeom>
          <a:noFill/>
          <a:ln>
            <a:noFill/>
          </a:ln>
        </p:spPr>
      </p:pic>
      <p:cxnSp>
        <p:nvCxnSpPr>
          <p:cNvPr id="233" name="Google Shape;233;p25"/>
          <p:cNvCxnSpPr/>
          <p:nvPr/>
        </p:nvCxnSpPr>
        <p:spPr>
          <a:xfrm rot="10800000">
            <a:off x="8661775" y="145175"/>
            <a:ext cx="0" cy="3396300"/>
          </a:xfrm>
          <a:prstGeom prst="straightConnector1">
            <a:avLst/>
          </a:prstGeom>
          <a:noFill/>
          <a:ln cap="flat" cmpd="sng" w="9525">
            <a:solidFill>
              <a:srgbClr val="00FF00"/>
            </a:solidFill>
            <a:prstDash val="solid"/>
            <a:round/>
            <a:headEnd len="med" w="med" type="none"/>
            <a:tailEnd len="med" w="med" type="none"/>
          </a:ln>
        </p:spPr>
      </p:cxnSp>
      <p:cxnSp>
        <p:nvCxnSpPr>
          <p:cNvPr id="234" name="Google Shape;234;p25"/>
          <p:cNvCxnSpPr/>
          <p:nvPr/>
        </p:nvCxnSpPr>
        <p:spPr>
          <a:xfrm>
            <a:off x="4258525" y="1078675"/>
            <a:ext cx="4409700" cy="0"/>
          </a:xfrm>
          <a:prstGeom prst="straightConnector1">
            <a:avLst/>
          </a:prstGeom>
          <a:noFill/>
          <a:ln cap="flat" cmpd="sng" w="9525">
            <a:solidFill>
              <a:srgbClr val="00FF00"/>
            </a:solidFill>
            <a:prstDash val="solid"/>
            <a:round/>
            <a:headEnd len="med" w="med" type="none"/>
            <a:tailEnd len="med" w="med" type="none"/>
          </a:ln>
        </p:spPr>
      </p:cxnSp>
      <p:cxnSp>
        <p:nvCxnSpPr>
          <p:cNvPr id="235" name="Google Shape;235;p25"/>
          <p:cNvCxnSpPr/>
          <p:nvPr/>
        </p:nvCxnSpPr>
        <p:spPr>
          <a:xfrm>
            <a:off x="4258525" y="2814925"/>
            <a:ext cx="4409700" cy="0"/>
          </a:xfrm>
          <a:prstGeom prst="straightConnector1">
            <a:avLst/>
          </a:prstGeom>
          <a:noFill/>
          <a:ln cap="flat" cmpd="sng" w="9525">
            <a:solidFill>
              <a:srgbClr val="00FF00"/>
            </a:solidFill>
            <a:prstDash val="solid"/>
            <a:round/>
            <a:headEnd len="med" w="med" type="none"/>
            <a:tailEnd len="med" w="med" type="none"/>
          </a:ln>
        </p:spPr>
      </p:cxnSp>
      <p:cxnSp>
        <p:nvCxnSpPr>
          <p:cNvPr id="236" name="Google Shape;236;p25"/>
          <p:cNvCxnSpPr/>
          <p:nvPr/>
        </p:nvCxnSpPr>
        <p:spPr>
          <a:xfrm>
            <a:off x="4258525" y="3049125"/>
            <a:ext cx="4409700" cy="0"/>
          </a:xfrm>
          <a:prstGeom prst="straightConnector1">
            <a:avLst/>
          </a:prstGeom>
          <a:noFill/>
          <a:ln cap="flat" cmpd="sng" w="9525">
            <a:solidFill>
              <a:srgbClr val="FF00FF"/>
            </a:solidFill>
            <a:prstDash val="solid"/>
            <a:round/>
            <a:headEnd len="med" w="med" type="none"/>
            <a:tailEnd len="med" w="med" type="none"/>
          </a:ln>
        </p:spPr>
      </p:cxnSp>
      <p:sp>
        <p:nvSpPr>
          <p:cNvPr id="237" name="Google Shape;237;p25"/>
          <p:cNvSpPr txBox="1"/>
          <p:nvPr/>
        </p:nvSpPr>
        <p:spPr>
          <a:xfrm>
            <a:off x="4258521" y="2903609"/>
            <a:ext cx="357900" cy="14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00FF"/>
                </a:solidFill>
                <a:latin typeface="Lato"/>
                <a:ea typeface="Lato"/>
                <a:cs typeface="Lato"/>
                <a:sym typeface="Lato"/>
              </a:rPr>
              <a:t>248</a:t>
            </a:r>
            <a:endParaRPr b="1" sz="700">
              <a:solidFill>
                <a:srgbClr val="FF00FF"/>
              </a:solidFill>
              <a:latin typeface="Lato"/>
              <a:ea typeface="Lato"/>
              <a:cs typeface="Lato"/>
              <a:sym typeface="Lato"/>
            </a:endParaRPr>
          </a:p>
        </p:txBody>
      </p:sp>
      <p:sp>
        <p:nvSpPr>
          <p:cNvPr id="238" name="Google Shape;238;p25"/>
          <p:cNvSpPr txBox="1"/>
          <p:nvPr/>
        </p:nvSpPr>
        <p:spPr>
          <a:xfrm>
            <a:off x="4133225" y="-3900"/>
            <a:ext cx="438900" cy="19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Lato"/>
                <a:ea typeface="Lato"/>
                <a:cs typeface="Lato"/>
                <a:sym typeface="Lato"/>
              </a:rPr>
              <a:t>Mt</a:t>
            </a:r>
            <a:endParaRPr b="1" sz="1200">
              <a:solidFill>
                <a:schemeClr val="dk2"/>
              </a:solidFill>
              <a:latin typeface="Lato"/>
              <a:ea typeface="Lato"/>
              <a:cs typeface="Lato"/>
              <a:sym typeface="Lato"/>
            </a:endParaRPr>
          </a:p>
        </p:txBody>
      </p:sp>
      <p:sp>
        <p:nvSpPr>
          <p:cNvPr id="239" name="Google Shape;239;p25"/>
          <p:cNvSpPr txBox="1"/>
          <p:nvPr/>
        </p:nvSpPr>
        <p:spPr>
          <a:xfrm>
            <a:off x="8578550" y="3801650"/>
            <a:ext cx="522000" cy="19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Lato"/>
                <a:ea typeface="Lato"/>
                <a:cs typeface="Lato"/>
                <a:sym typeface="Lato"/>
              </a:rPr>
              <a:t>Year</a:t>
            </a:r>
            <a:endParaRPr b="1" sz="1200">
              <a:solidFill>
                <a:schemeClr val="dk2"/>
              </a:solidFill>
              <a:latin typeface="Lato"/>
              <a:ea typeface="Lato"/>
              <a:cs typeface="Lato"/>
              <a:sym typeface="Lato"/>
            </a:endParaRPr>
          </a:p>
        </p:txBody>
      </p:sp>
      <p:sp>
        <p:nvSpPr>
          <p:cNvPr id="240" name="Google Shape;240;p25"/>
          <p:cNvSpPr txBox="1"/>
          <p:nvPr/>
        </p:nvSpPr>
        <p:spPr>
          <a:xfrm>
            <a:off x="4258526" y="2669425"/>
            <a:ext cx="438900" cy="14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00FF00"/>
                </a:solidFill>
                <a:latin typeface="Lato"/>
                <a:ea typeface="Lato"/>
                <a:cs typeface="Lato"/>
                <a:sym typeface="Lato"/>
              </a:rPr>
              <a:t>366.5</a:t>
            </a:r>
            <a:endParaRPr b="1" sz="700">
              <a:solidFill>
                <a:srgbClr val="00FF00"/>
              </a:solidFill>
              <a:latin typeface="Lato"/>
              <a:ea typeface="Lato"/>
              <a:cs typeface="Lato"/>
              <a:sym typeface="Lato"/>
            </a:endParaRPr>
          </a:p>
        </p:txBody>
      </p:sp>
      <p:sp>
        <p:nvSpPr>
          <p:cNvPr id="241" name="Google Shape;241;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729450" y="686175"/>
            <a:ext cx="45603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rgbClr val="1A1A1A"/>
                </a:solidFill>
              </a:rPr>
              <a:t>Outcomes &amp; The Path Forward</a:t>
            </a:r>
            <a:endParaRPr sz="2200"/>
          </a:p>
        </p:txBody>
      </p:sp>
      <p:sp>
        <p:nvSpPr>
          <p:cNvPr id="247" name="Google Shape;247;p26"/>
          <p:cNvSpPr txBox="1"/>
          <p:nvPr>
            <p:ph idx="1" type="body"/>
          </p:nvPr>
        </p:nvSpPr>
        <p:spPr>
          <a:xfrm>
            <a:off x="36075" y="1481725"/>
            <a:ext cx="5513400" cy="342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Potential of unconventional storage for CCS</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Granite Reservoir Models</a:t>
            </a:r>
            <a:r>
              <a:rPr lang="en" sz="1400">
                <a:solidFill>
                  <a:srgbClr val="000000"/>
                </a:solidFill>
                <a:latin typeface="Arial"/>
                <a:ea typeface="Arial"/>
                <a:cs typeface="Arial"/>
                <a:sym typeface="Arial"/>
              </a:rPr>
              <a:t>: Given Vietnam’s unique geology, further research and modeling of fractured granite reservoirs will provide critical insights into their long-term viability and storage capacity for CO2 sequestration.</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Financial Models for CCS</a:t>
            </a:r>
            <a:r>
              <a:rPr lang="en" sz="1400">
                <a:solidFill>
                  <a:srgbClr val="000000"/>
                </a:solidFill>
                <a:latin typeface="Arial"/>
                <a:ea typeface="Arial"/>
                <a:cs typeface="Arial"/>
                <a:sym typeface="Arial"/>
              </a:rPr>
              <a:t>: Robust financial models that account for CAPEX, OPEX, and potential revenue streams are essential.</a:t>
            </a:r>
            <a:endParaRPr sz="14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b="1" lang="en" sz="1500">
                <a:solidFill>
                  <a:srgbClr val="000000"/>
                </a:solidFill>
                <a:latin typeface="Arial"/>
                <a:ea typeface="Arial"/>
                <a:cs typeface="Arial"/>
                <a:sym typeface="Arial"/>
              </a:rPr>
              <a:t>These models will guide stakeholders in making informed investment decisions, ensuring economic viability across the CCS chain. Regulatory considerations will follow as part of the next stage of this work.</a:t>
            </a:r>
            <a:endParaRPr b="1" sz="1800">
              <a:solidFill>
                <a:srgbClr val="000000"/>
              </a:solidFill>
              <a:latin typeface="Arial"/>
              <a:ea typeface="Arial"/>
              <a:cs typeface="Arial"/>
              <a:sym typeface="Arial"/>
            </a:endParaRPr>
          </a:p>
        </p:txBody>
      </p:sp>
      <p:pic>
        <p:nvPicPr>
          <p:cNvPr id="248" name="Google Shape;248;p26"/>
          <p:cNvPicPr preferRelativeResize="0"/>
          <p:nvPr/>
        </p:nvPicPr>
        <p:blipFill>
          <a:blip r:embed="rId3">
            <a:alphaModFix/>
          </a:blip>
          <a:stretch>
            <a:fillRect/>
          </a:stretch>
        </p:blipFill>
        <p:spPr>
          <a:xfrm>
            <a:off x="5549473" y="0"/>
            <a:ext cx="3633375" cy="5143502"/>
          </a:xfrm>
          <a:prstGeom prst="rect">
            <a:avLst/>
          </a:prstGeom>
          <a:noFill/>
          <a:ln>
            <a:noFill/>
          </a:ln>
        </p:spPr>
      </p:pic>
      <p:sp>
        <p:nvSpPr>
          <p:cNvPr id="249" name="Google Shape;249;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7"/>
          <p:cNvSpPr txBox="1"/>
          <p:nvPr>
            <p:ph type="title"/>
          </p:nvPr>
        </p:nvSpPr>
        <p:spPr>
          <a:xfrm>
            <a:off x="729450" y="637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Ex2C</a:t>
            </a:r>
            <a:endParaRPr/>
          </a:p>
        </p:txBody>
      </p:sp>
      <p:sp>
        <p:nvSpPr>
          <p:cNvPr id="255" name="Google Shape;255;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6" name="Google Shape;256;p27"/>
          <p:cNvSpPr txBox="1"/>
          <p:nvPr>
            <p:ph type="title"/>
          </p:nvPr>
        </p:nvSpPr>
        <p:spPr>
          <a:xfrm>
            <a:off x="729450" y="2625175"/>
            <a:ext cx="7688700" cy="10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40"/>
              <a:t>Thank You</a:t>
            </a:r>
            <a:endParaRPr sz="4040"/>
          </a:p>
        </p:txBody>
      </p:sp>
      <p:sp>
        <p:nvSpPr>
          <p:cNvPr id="257" name="Google Shape;257;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ph type="title"/>
          </p:nvPr>
        </p:nvSpPr>
        <p:spPr>
          <a:xfrm>
            <a:off x="691625" y="660600"/>
            <a:ext cx="429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 </a:t>
            </a:r>
            <a:endParaRPr/>
          </a:p>
        </p:txBody>
      </p:sp>
      <p:sp>
        <p:nvSpPr>
          <p:cNvPr id="100" name="Google Shape;100;p14"/>
          <p:cNvSpPr txBox="1"/>
          <p:nvPr>
            <p:ph idx="1" type="body"/>
          </p:nvPr>
        </p:nvSpPr>
        <p:spPr>
          <a:xfrm>
            <a:off x="727650" y="1738700"/>
            <a:ext cx="7688700" cy="2261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Arial"/>
              <a:buAutoNum type="arabicPeriod"/>
            </a:pPr>
            <a:r>
              <a:rPr lang="en" sz="1700">
                <a:solidFill>
                  <a:srgbClr val="1A1A1A"/>
                </a:solidFill>
                <a:highlight>
                  <a:schemeClr val="lt1"/>
                </a:highlight>
                <a:latin typeface="Raleway"/>
                <a:ea typeface="Raleway"/>
                <a:cs typeface="Raleway"/>
                <a:sym typeface="Raleway"/>
              </a:rPr>
              <a:t>The Urgency of CO2 Emission Mitigation in Vietnam</a:t>
            </a:r>
            <a:r>
              <a:rPr lang="en" sz="1700">
                <a:highlight>
                  <a:schemeClr val="lt1"/>
                </a:highlight>
                <a:latin typeface="Arial"/>
                <a:ea typeface="Arial"/>
                <a:cs typeface="Arial"/>
                <a:sym typeface="Arial"/>
              </a:rPr>
              <a:t> </a:t>
            </a:r>
            <a:endParaRPr sz="1700">
              <a:highlight>
                <a:schemeClr val="lt1"/>
              </a:highlight>
              <a:latin typeface="Arial"/>
              <a:ea typeface="Arial"/>
              <a:cs typeface="Arial"/>
              <a:sym typeface="Arial"/>
            </a:endParaRPr>
          </a:p>
          <a:p>
            <a:pPr indent="-336550" lvl="0" marL="457200" rtl="0" algn="l">
              <a:lnSpc>
                <a:spcPct val="150000"/>
              </a:lnSpc>
              <a:spcBef>
                <a:spcPts val="0"/>
              </a:spcBef>
              <a:spcAft>
                <a:spcPts val="0"/>
              </a:spcAft>
              <a:buSzPts val="1700"/>
              <a:buFont typeface="Arial"/>
              <a:buAutoNum type="arabicPeriod"/>
            </a:pPr>
            <a:r>
              <a:rPr lang="en" sz="1700">
                <a:solidFill>
                  <a:srgbClr val="1A1A1A"/>
                </a:solidFill>
                <a:highlight>
                  <a:schemeClr val="lt1"/>
                </a:highlight>
                <a:latin typeface="Raleway"/>
                <a:ea typeface="Raleway"/>
                <a:cs typeface="Raleway"/>
                <a:sym typeface="Raleway"/>
              </a:rPr>
              <a:t>Building a Sustainable Future through CCS</a:t>
            </a:r>
            <a:endParaRPr sz="1700">
              <a:highlight>
                <a:schemeClr val="lt1"/>
              </a:highlight>
              <a:latin typeface="Arial"/>
              <a:ea typeface="Arial"/>
              <a:cs typeface="Arial"/>
              <a:sym typeface="Arial"/>
            </a:endParaRPr>
          </a:p>
          <a:p>
            <a:pPr indent="-336550" lvl="0" marL="457200" marR="0" rtl="0" algn="l">
              <a:lnSpc>
                <a:spcPct val="150000"/>
              </a:lnSpc>
              <a:spcBef>
                <a:spcPts val="0"/>
              </a:spcBef>
              <a:spcAft>
                <a:spcPts val="0"/>
              </a:spcAft>
              <a:buSzPts val="1700"/>
              <a:buFont typeface="Arial"/>
              <a:buAutoNum type="arabicPeriod"/>
            </a:pPr>
            <a:r>
              <a:rPr lang="en" sz="1700">
                <a:solidFill>
                  <a:srgbClr val="1A1A1A"/>
                </a:solidFill>
                <a:highlight>
                  <a:schemeClr val="lt1"/>
                </a:highlight>
                <a:latin typeface="Raleway"/>
                <a:ea typeface="Raleway"/>
                <a:cs typeface="Raleway"/>
                <a:sym typeface="Raleway"/>
              </a:rPr>
              <a:t>Economic Framework &amp; Financial Models</a:t>
            </a:r>
            <a:endParaRPr sz="1700">
              <a:solidFill>
                <a:srgbClr val="1A1A1A"/>
              </a:solidFill>
              <a:highlight>
                <a:schemeClr val="lt1"/>
              </a:highlight>
              <a:latin typeface="Raleway"/>
              <a:ea typeface="Raleway"/>
              <a:cs typeface="Raleway"/>
              <a:sym typeface="Raleway"/>
            </a:endParaRPr>
          </a:p>
          <a:p>
            <a:pPr indent="-336550" lvl="0" marL="457200" marR="0" rtl="0" algn="l">
              <a:lnSpc>
                <a:spcPct val="150000"/>
              </a:lnSpc>
              <a:spcBef>
                <a:spcPts val="0"/>
              </a:spcBef>
              <a:spcAft>
                <a:spcPts val="0"/>
              </a:spcAft>
              <a:buSzPts val="1700"/>
              <a:buFont typeface="Arial"/>
              <a:buAutoNum type="arabicPeriod"/>
            </a:pPr>
            <a:r>
              <a:rPr lang="en" sz="1700">
                <a:solidFill>
                  <a:srgbClr val="1A1A1A"/>
                </a:solidFill>
                <a:highlight>
                  <a:schemeClr val="lt1"/>
                </a:highlight>
                <a:latin typeface="Raleway"/>
                <a:ea typeface="Raleway"/>
                <a:cs typeface="Raleway"/>
                <a:sym typeface="Raleway"/>
              </a:rPr>
              <a:t>Data analysis &amp; insight</a:t>
            </a:r>
            <a:endParaRPr sz="1700">
              <a:solidFill>
                <a:srgbClr val="1A1A1A"/>
              </a:solidFill>
              <a:highlight>
                <a:schemeClr val="lt1"/>
              </a:highlight>
              <a:latin typeface="Raleway"/>
              <a:ea typeface="Raleway"/>
              <a:cs typeface="Raleway"/>
              <a:sym typeface="Raleway"/>
            </a:endParaRPr>
          </a:p>
          <a:p>
            <a:pPr indent="-336550" lvl="0" marL="457200" marR="0" rtl="0" algn="l">
              <a:lnSpc>
                <a:spcPct val="150000"/>
              </a:lnSpc>
              <a:spcBef>
                <a:spcPts val="0"/>
              </a:spcBef>
              <a:spcAft>
                <a:spcPts val="0"/>
              </a:spcAft>
              <a:buSzPts val="1700"/>
              <a:buFont typeface="Arial"/>
              <a:buAutoNum type="arabicPeriod"/>
            </a:pPr>
            <a:r>
              <a:rPr lang="en" sz="1700">
                <a:solidFill>
                  <a:srgbClr val="1A1A1A"/>
                </a:solidFill>
                <a:highlight>
                  <a:schemeClr val="lt1"/>
                </a:highlight>
                <a:latin typeface="Raleway"/>
                <a:ea typeface="Raleway"/>
                <a:cs typeface="Raleway"/>
                <a:sym typeface="Raleway"/>
              </a:rPr>
              <a:t>Predictive model</a:t>
            </a:r>
            <a:endParaRPr sz="1700">
              <a:solidFill>
                <a:srgbClr val="1A1A1A"/>
              </a:solidFill>
              <a:highlight>
                <a:schemeClr val="lt1"/>
              </a:highlight>
              <a:latin typeface="Raleway"/>
              <a:ea typeface="Raleway"/>
              <a:cs typeface="Raleway"/>
              <a:sym typeface="Raleway"/>
            </a:endParaRPr>
          </a:p>
          <a:p>
            <a:pPr indent="-336550" lvl="0" marL="457200" marR="0" rtl="0" algn="l">
              <a:lnSpc>
                <a:spcPct val="150000"/>
              </a:lnSpc>
              <a:spcBef>
                <a:spcPts val="0"/>
              </a:spcBef>
              <a:spcAft>
                <a:spcPts val="0"/>
              </a:spcAft>
              <a:buSzPts val="1700"/>
              <a:buFont typeface="Arial"/>
              <a:buAutoNum type="arabicPeriod"/>
            </a:pPr>
            <a:r>
              <a:rPr lang="en" sz="1700">
                <a:solidFill>
                  <a:srgbClr val="1A1A1A"/>
                </a:solidFill>
                <a:highlight>
                  <a:schemeClr val="lt1"/>
                </a:highlight>
                <a:latin typeface="Raleway"/>
                <a:ea typeface="Raleway"/>
                <a:cs typeface="Raleway"/>
                <a:sym typeface="Raleway"/>
              </a:rPr>
              <a:t>Outcomes and Way forward</a:t>
            </a:r>
            <a:endParaRPr sz="1700">
              <a:highlight>
                <a:schemeClr val="lt1"/>
              </a:highlight>
              <a:latin typeface="Arial"/>
              <a:ea typeface="Arial"/>
              <a:cs typeface="Arial"/>
              <a:sym typeface="Arial"/>
            </a:endParaRPr>
          </a:p>
        </p:txBody>
      </p:sp>
      <p:sp>
        <p:nvSpPr>
          <p:cNvPr id="101" name="Google Shape;10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idx="1" type="body"/>
          </p:nvPr>
        </p:nvSpPr>
        <p:spPr>
          <a:xfrm>
            <a:off x="0" y="1618600"/>
            <a:ext cx="4572000" cy="3293700"/>
          </a:xfrm>
          <a:prstGeom prst="rect">
            <a:avLst/>
          </a:prstGeom>
        </p:spPr>
        <p:txBody>
          <a:bodyPr anchorCtr="0" anchor="t" bIns="91425" lIns="91425" spcFirstLastPara="1" rIns="91425" wrap="square" tIns="91425">
            <a:noAutofit/>
          </a:bodyPr>
          <a:lstStyle/>
          <a:p>
            <a:pPr indent="-299720" lvl="0" marL="457200" rtl="0" algn="l">
              <a:lnSpc>
                <a:spcPct val="130000"/>
              </a:lnSpc>
              <a:spcBef>
                <a:spcPts val="0"/>
              </a:spcBef>
              <a:spcAft>
                <a:spcPts val="0"/>
              </a:spcAft>
              <a:buSzPts val="1120"/>
              <a:buFont typeface="Arial"/>
              <a:buChar char="●"/>
            </a:pPr>
            <a:r>
              <a:rPr lang="en" sz="1120">
                <a:latin typeface="Arial"/>
                <a:ea typeface="Arial"/>
                <a:cs typeface="Arial"/>
                <a:sym typeface="Arial"/>
              </a:rPr>
              <a:t>Vietnam is among the top five countries most impacted by the global warming effect.</a:t>
            </a:r>
            <a:endParaRPr sz="1120">
              <a:latin typeface="Arial"/>
              <a:ea typeface="Arial"/>
              <a:cs typeface="Arial"/>
              <a:sym typeface="Arial"/>
            </a:endParaRPr>
          </a:p>
          <a:p>
            <a:pPr indent="-299720" lvl="0" marL="457200" rtl="0" algn="l">
              <a:lnSpc>
                <a:spcPct val="130000"/>
              </a:lnSpc>
              <a:spcBef>
                <a:spcPts val="0"/>
              </a:spcBef>
              <a:spcAft>
                <a:spcPts val="0"/>
              </a:spcAft>
              <a:buSzPts val="1120"/>
              <a:buFont typeface="Arial"/>
              <a:buChar char="●"/>
            </a:pPr>
            <a:r>
              <a:rPr lang="en" sz="1120">
                <a:latin typeface="Arial"/>
                <a:ea typeface="Arial"/>
                <a:cs typeface="Arial"/>
                <a:sym typeface="Arial"/>
              </a:rPr>
              <a:t>Vietnam is the most dyn</a:t>
            </a:r>
            <a:r>
              <a:rPr lang="en" sz="1120">
                <a:highlight>
                  <a:schemeClr val="lt1"/>
                </a:highlight>
                <a:latin typeface="Arial"/>
                <a:ea typeface="Arial"/>
                <a:cs typeface="Arial"/>
                <a:sym typeface="Arial"/>
              </a:rPr>
              <a:t>amic emerging economies with a </a:t>
            </a:r>
            <a:r>
              <a:rPr lang="en" sz="1120">
                <a:latin typeface="Arial"/>
                <a:ea typeface="Arial"/>
                <a:cs typeface="Arial"/>
                <a:sym typeface="Arial"/>
              </a:rPr>
              <a:t>rapid growth rate and in the most energetic economic development region, hence the high CO2 emissions.</a:t>
            </a:r>
            <a:endParaRPr sz="1120">
              <a:latin typeface="Arial"/>
              <a:ea typeface="Arial"/>
              <a:cs typeface="Arial"/>
              <a:sym typeface="Arial"/>
            </a:endParaRPr>
          </a:p>
          <a:p>
            <a:pPr indent="-299720" lvl="0" marL="457200" rtl="0" algn="l">
              <a:lnSpc>
                <a:spcPct val="130000"/>
              </a:lnSpc>
              <a:spcBef>
                <a:spcPts val="0"/>
              </a:spcBef>
              <a:spcAft>
                <a:spcPts val="0"/>
              </a:spcAft>
              <a:buSzPts val="1120"/>
              <a:buFont typeface="Arial"/>
              <a:buChar char="●"/>
            </a:pPr>
            <a:r>
              <a:rPr lang="en" sz="1120">
                <a:latin typeface="Arial"/>
                <a:ea typeface="Arial"/>
                <a:cs typeface="Arial"/>
                <a:sym typeface="Arial"/>
              </a:rPr>
              <a:t>Vietnam's typical fractured granite basement reservoir is a high-potential candidate for CO2 injection.</a:t>
            </a:r>
            <a:endParaRPr sz="1120">
              <a:latin typeface="Arial"/>
              <a:ea typeface="Arial"/>
              <a:cs typeface="Arial"/>
              <a:sym typeface="Arial"/>
            </a:endParaRPr>
          </a:p>
          <a:p>
            <a:pPr indent="-299720" lvl="0" marL="457200" rtl="0" algn="l">
              <a:lnSpc>
                <a:spcPct val="130000"/>
              </a:lnSpc>
              <a:spcBef>
                <a:spcPts val="0"/>
              </a:spcBef>
              <a:spcAft>
                <a:spcPts val="0"/>
              </a:spcAft>
              <a:buSzPts val="1120"/>
              <a:buFont typeface="Arial"/>
              <a:buChar char="●"/>
            </a:pPr>
            <a:r>
              <a:rPr lang="en" sz="1120">
                <a:latin typeface="Arial"/>
                <a:ea typeface="Arial"/>
                <a:cs typeface="Arial"/>
                <a:sym typeface="Arial"/>
              </a:rPr>
              <a:t>Vietnam has a significant capability of renewable energy (solar, wind) and is not far from CO2 source and subsurface storage</a:t>
            </a:r>
            <a:endParaRPr sz="1120">
              <a:latin typeface="Arial"/>
              <a:ea typeface="Arial"/>
              <a:cs typeface="Arial"/>
              <a:sym typeface="Arial"/>
            </a:endParaRPr>
          </a:p>
          <a:p>
            <a:pPr indent="-298767" lvl="0" marL="457200" rtl="0" algn="l">
              <a:lnSpc>
                <a:spcPct val="130000"/>
              </a:lnSpc>
              <a:spcBef>
                <a:spcPts val="0"/>
              </a:spcBef>
              <a:spcAft>
                <a:spcPts val="0"/>
              </a:spcAft>
              <a:buSzPts val="1105"/>
              <a:buChar char="●"/>
            </a:pPr>
            <a:r>
              <a:rPr b="1" lang="en" sz="1120" u="sng">
                <a:latin typeface="Arial"/>
                <a:ea typeface="Arial"/>
                <a:cs typeface="Arial"/>
                <a:sym typeface="Arial"/>
              </a:rPr>
              <a:t>Vietnam would need to reduce its emissions to below 296 MtCO2e by 2030 and to below 248 MtCO2e by 2050 to be within its emissions allowances under a fair-share range compatible with global 1.5°C.</a:t>
            </a:r>
            <a:r>
              <a:rPr b="1" lang="en" sz="1035" u="sng"/>
              <a:t> </a:t>
            </a:r>
            <a:endParaRPr sz="1205"/>
          </a:p>
        </p:txBody>
      </p:sp>
      <p:sp>
        <p:nvSpPr>
          <p:cNvPr id="107" name="Google Shape;107;p15"/>
          <p:cNvSpPr txBox="1"/>
          <p:nvPr/>
        </p:nvSpPr>
        <p:spPr>
          <a:xfrm>
            <a:off x="684075" y="727325"/>
            <a:ext cx="838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1A1A1A"/>
                </a:solidFill>
                <a:latin typeface="Raleway"/>
                <a:ea typeface="Raleway"/>
                <a:cs typeface="Raleway"/>
                <a:sym typeface="Raleway"/>
              </a:rPr>
              <a:t>The Urgency of CO2 Emission</a:t>
            </a:r>
            <a:r>
              <a:rPr b="1" lang="en" sz="2200">
                <a:solidFill>
                  <a:srgbClr val="1A1A1A"/>
                </a:solidFill>
                <a:latin typeface="Raleway"/>
                <a:ea typeface="Raleway"/>
                <a:cs typeface="Raleway"/>
                <a:sym typeface="Raleway"/>
              </a:rPr>
              <a:t> Mitigation</a:t>
            </a:r>
            <a:r>
              <a:rPr b="1" lang="en" sz="2200">
                <a:solidFill>
                  <a:schemeClr val="dk2"/>
                </a:solidFill>
                <a:latin typeface="Raleway"/>
                <a:ea typeface="Raleway"/>
                <a:cs typeface="Raleway"/>
                <a:sym typeface="Raleway"/>
              </a:rPr>
              <a:t> </a:t>
            </a:r>
            <a:r>
              <a:rPr b="1" lang="en" sz="2200">
                <a:solidFill>
                  <a:srgbClr val="1A1A1A"/>
                </a:solidFill>
                <a:latin typeface="Raleway"/>
                <a:ea typeface="Raleway"/>
                <a:cs typeface="Raleway"/>
                <a:sym typeface="Raleway"/>
              </a:rPr>
              <a:t> in Vietnam</a:t>
            </a:r>
            <a:endParaRPr sz="2200"/>
          </a:p>
        </p:txBody>
      </p:sp>
      <p:pic>
        <p:nvPicPr>
          <p:cNvPr id="108" name="Google Shape;108;p15"/>
          <p:cNvPicPr preferRelativeResize="0"/>
          <p:nvPr/>
        </p:nvPicPr>
        <p:blipFill rotWithShape="1">
          <a:blip r:embed="rId3">
            <a:alphaModFix/>
          </a:blip>
          <a:srcRect b="24454" l="0" r="0" t="0"/>
          <a:stretch/>
        </p:blipFill>
        <p:spPr>
          <a:xfrm>
            <a:off x="4572000" y="1618600"/>
            <a:ext cx="4572001" cy="3204298"/>
          </a:xfrm>
          <a:prstGeom prst="rect">
            <a:avLst/>
          </a:prstGeom>
          <a:noFill/>
          <a:ln>
            <a:noFill/>
          </a:ln>
        </p:spPr>
      </p:pic>
      <p:sp>
        <p:nvSpPr>
          <p:cNvPr id="109" name="Google Shape;109;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nvSpPr>
        <p:spPr>
          <a:xfrm>
            <a:off x="286550" y="1247325"/>
            <a:ext cx="2734800" cy="354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500"/>
              </a:spcAft>
              <a:buNone/>
            </a:pPr>
            <a:r>
              <a:rPr b="1" lang="en" sz="1100"/>
              <a:t>Energy Mix and Emissions</a:t>
            </a:r>
            <a:endParaRPr/>
          </a:p>
        </p:txBody>
      </p:sp>
      <p:sp>
        <p:nvSpPr>
          <p:cNvPr id="115" name="Google Shape;115;p16"/>
          <p:cNvSpPr txBox="1"/>
          <p:nvPr/>
        </p:nvSpPr>
        <p:spPr>
          <a:xfrm>
            <a:off x="729450" y="759750"/>
            <a:ext cx="8265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t>Understand the Current CCS Landscape in Vietnam</a:t>
            </a:r>
            <a:endParaRPr sz="2600"/>
          </a:p>
        </p:txBody>
      </p:sp>
      <p:pic>
        <p:nvPicPr>
          <p:cNvPr id="116" name="Google Shape;116;p16"/>
          <p:cNvPicPr preferRelativeResize="0"/>
          <p:nvPr/>
        </p:nvPicPr>
        <p:blipFill>
          <a:blip r:embed="rId3">
            <a:alphaModFix/>
          </a:blip>
          <a:stretch>
            <a:fillRect/>
          </a:stretch>
        </p:blipFill>
        <p:spPr>
          <a:xfrm>
            <a:off x="4969497" y="1787000"/>
            <a:ext cx="4025177" cy="3204091"/>
          </a:xfrm>
          <a:prstGeom prst="rect">
            <a:avLst/>
          </a:prstGeom>
          <a:noFill/>
          <a:ln>
            <a:noFill/>
          </a:ln>
        </p:spPr>
      </p:pic>
      <p:pic>
        <p:nvPicPr>
          <p:cNvPr id="117" name="Google Shape;117;p16"/>
          <p:cNvPicPr preferRelativeResize="0"/>
          <p:nvPr/>
        </p:nvPicPr>
        <p:blipFill rotWithShape="1">
          <a:blip r:embed="rId4">
            <a:alphaModFix/>
          </a:blip>
          <a:srcRect b="28683" l="0" r="0" t="0"/>
          <a:stretch/>
        </p:blipFill>
        <p:spPr>
          <a:xfrm>
            <a:off x="57375" y="1759625"/>
            <a:ext cx="4514627" cy="3211902"/>
          </a:xfrm>
          <a:prstGeom prst="rect">
            <a:avLst/>
          </a:prstGeom>
          <a:noFill/>
          <a:ln>
            <a:noFill/>
          </a:ln>
        </p:spPr>
      </p:pic>
      <p:sp>
        <p:nvSpPr>
          <p:cNvPr id="118" name="Google Shape;118;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976600" y="1295450"/>
            <a:ext cx="23688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1500"/>
              </a:spcBef>
              <a:spcAft>
                <a:spcPts val="1500"/>
              </a:spcAft>
              <a:buNone/>
            </a:pPr>
            <a:r>
              <a:rPr lang="en" sz="1600">
                <a:solidFill>
                  <a:srgbClr val="000000"/>
                </a:solidFill>
                <a:latin typeface="Arial"/>
                <a:ea typeface="Arial"/>
                <a:cs typeface="Arial"/>
                <a:sym typeface="Arial"/>
              </a:rPr>
              <a:t>Recent Development</a:t>
            </a:r>
            <a:endParaRPr sz="3100"/>
          </a:p>
        </p:txBody>
      </p:sp>
      <p:sp>
        <p:nvSpPr>
          <p:cNvPr id="124" name="Google Shape;124;p17"/>
          <p:cNvSpPr txBox="1"/>
          <p:nvPr/>
        </p:nvSpPr>
        <p:spPr>
          <a:xfrm>
            <a:off x="729450" y="759750"/>
            <a:ext cx="8121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1A1A1A"/>
                </a:solidFill>
                <a:latin typeface="Raleway"/>
                <a:ea typeface="Raleway"/>
                <a:cs typeface="Raleway"/>
                <a:sym typeface="Raleway"/>
              </a:rPr>
              <a:t>Building a Sustainable Future through CCS</a:t>
            </a:r>
            <a:endParaRPr sz="2200"/>
          </a:p>
        </p:txBody>
      </p:sp>
      <p:graphicFrame>
        <p:nvGraphicFramePr>
          <p:cNvPr id="125" name="Google Shape;125;p17"/>
          <p:cNvGraphicFramePr/>
          <p:nvPr/>
        </p:nvGraphicFramePr>
        <p:xfrm>
          <a:off x="976600" y="1754450"/>
          <a:ext cx="3000000" cy="3000000"/>
        </p:xfrm>
        <a:graphic>
          <a:graphicData uri="http://schemas.openxmlformats.org/drawingml/2006/table">
            <a:tbl>
              <a:tblPr>
                <a:noFill/>
                <a:tableStyleId>{0E7A1833-8438-4821-8AAD-43125CC6DDE6}</a:tableStyleId>
              </a:tblPr>
              <a:tblGrid>
                <a:gridCol w="1914525"/>
                <a:gridCol w="1924050"/>
                <a:gridCol w="1914525"/>
                <a:gridCol w="1914525"/>
              </a:tblGrid>
              <a:tr h="2295525">
                <a:tc>
                  <a:txBody>
                    <a:bodyPr/>
                    <a:lstStyle/>
                    <a:p>
                      <a:pPr indent="0" lvl="0" marL="0" rtl="0" algn="just">
                        <a:lnSpc>
                          <a:spcPct val="115000"/>
                        </a:lnSpc>
                        <a:spcBef>
                          <a:spcPts val="0"/>
                        </a:spcBef>
                        <a:spcAft>
                          <a:spcPts val="0"/>
                        </a:spcAft>
                        <a:buNone/>
                      </a:pPr>
                      <a:r>
                        <a:rPr b="1" lang="en" sz="1200">
                          <a:solidFill>
                            <a:srgbClr val="15191B"/>
                          </a:solidFill>
                        </a:rPr>
                        <a:t>Vietnam updated its Nationally Determined Contribution (NDC) in 2022, unconditionally pledging a 15% reduction in GHG emissions below business-as-usual (BAU) by 2030, while the Conditional Contribution rose from 27% to 43.5%.</a:t>
                      </a:r>
                      <a:endParaRPr b="1" sz="1200">
                        <a:solidFill>
                          <a:srgbClr val="15191B"/>
                        </a:solidFill>
                      </a:endParaRPr>
                    </a:p>
                  </a:txBody>
                  <a:tcPr marT="91425" marB="91425" marR="91425" marL="91425">
                    <a:solidFill>
                      <a:srgbClr val="6AA84F"/>
                    </a:solidFill>
                  </a:tcPr>
                </a:tc>
                <a:tc>
                  <a:txBody>
                    <a:bodyPr/>
                    <a:lstStyle/>
                    <a:p>
                      <a:pPr indent="0" lvl="0" marL="0" rtl="0" algn="just">
                        <a:lnSpc>
                          <a:spcPct val="115000"/>
                        </a:lnSpc>
                        <a:spcBef>
                          <a:spcPts val="0"/>
                        </a:spcBef>
                        <a:spcAft>
                          <a:spcPts val="0"/>
                        </a:spcAft>
                        <a:buNone/>
                      </a:pPr>
                      <a:r>
                        <a:rPr b="1" lang="en" sz="1200">
                          <a:solidFill>
                            <a:srgbClr val="15191B"/>
                          </a:solidFill>
                        </a:rPr>
                        <a:t>The Power Development Plan 8 (PDP8) outlines an additional 20 GW of mostly onshore wind power by 2030. Planned solar capacity amounts to just 2.6 GW by 2030.</a:t>
                      </a:r>
                      <a:endParaRPr b="1" sz="1200">
                        <a:solidFill>
                          <a:srgbClr val="15191B"/>
                        </a:solidFill>
                      </a:endParaRPr>
                    </a:p>
                  </a:txBody>
                  <a:tcPr marT="91425" marB="91425" marR="91425" marL="91425">
                    <a:solidFill>
                      <a:srgbClr val="93C47D"/>
                    </a:solidFill>
                  </a:tcPr>
                </a:tc>
                <a:tc>
                  <a:txBody>
                    <a:bodyPr/>
                    <a:lstStyle/>
                    <a:p>
                      <a:pPr indent="0" lvl="0" marL="0" rtl="0" algn="just">
                        <a:lnSpc>
                          <a:spcPct val="115000"/>
                        </a:lnSpc>
                        <a:spcBef>
                          <a:spcPts val="0"/>
                        </a:spcBef>
                        <a:spcAft>
                          <a:spcPts val="0"/>
                        </a:spcAft>
                        <a:buNone/>
                      </a:pPr>
                      <a:r>
                        <a:rPr b="1" lang="en" sz="1200">
                          <a:solidFill>
                            <a:srgbClr val="15191B"/>
                          </a:solidFill>
                        </a:rPr>
                        <a:t>Fossil fuels (coal) a gradual phase-out of coal by 2050. Existing coal power plants will either be decommissioned or transitioned to cleaner fuel sources like hydrogen or ammonia. No new coal power plants are planned beyond those currently under construction​.</a:t>
                      </a:r>
                      <a:endParaRPr b="1" sz="1200">
                        <a:solidFill>
                          <a:srgbClr val="15191B"/>
                        </a:solidFill>
                      </a:endParaRPr>
                    </a:p>
                  </a:txBody>
                  <a:tcPr marT="91425" marB="91425" marR="91425" marL="91425">
                    <a:solidFill>
                      <a:srgbClr val="E06666"/>
                    </a:solidFill>
                  </a:tcPr>
                </a:tc>
                <a:tc>
                  <a:txBody>
                    <a:bodyPr/>
                    <a:lstStyle/>
                    <a:p>
                      <a:pPr indent="0" lvl="0" marL="0" rtl="0" algn="just">
                        <a:lnSpc>
                          <a:spcPct val="115000"/>
                        </a:lnSpc>
                        <a:spcBef>
                          <a:spcPts val="0"/>
                        </a:spcBef>
                        <a:spcAft>
                          <a:spcPts val="0"/>
                        </a:spcAft>
                        <a:buNone/>
                      </a:pPr>
                      <a:r>
                        <a:rPr b="1" lang="en" sz="1200">
                          <a:solidFill>
                            <a:srgbClr val="15191B"/>
                          </a:solidFill>
                        </a:rPr>
                        <a:t>Natural gas remains a core part of the energy mix, with 30 GW of LNG (Liquefied Natural Gas) projects planned to come online by 2030.</a:t>
                      </a:r>
                      <a:endParaRPr b="1" sz="1200">
                        <a:solidFill>
                          <a:srgbClr val="15191B"/>
                        </a:solidFill>
                      </a:endParaRPr>
                    </a:p>
                  </a:txBody>
                  <a:tcPr marT="91425" marB="91425" marR="91425" marL="91425">
                    <a:solidFill>
                      <a:srgbClr val="B6D7A8"/>
                    </a:solidFill>
                  </a:tcPr>
                </a:tc>
              </a:tr>
            </a:tbl>
          </a:graphicData>
        </a:graphic>
      </p:graphicFrame>
      <p:pic>
        <p:nvPicPr>
          <p:cNvPr id="126" name="Google Shape;126;p17"/>
          <p:cNvPicPr preferRelativeResize="0"/>
          <p:nvPr/>
        </p:nvPicPr>
        <p:blipFill>
          <a:blip r:embed="rId3">
            <a:alphaModFix/>
          </a:blip>
          <a:stretch>
            <a:fillRect/>
          </a:stretch>
        </p:blipFill>
        <p:spPr>
          <a:xfrm>
            <a:off x="855950" y="4688550"/>
            <a:ext cx="6271074" cy="454950"/>
          </a:xfrm>
          <a:prstGeom prst="rect">
            <a:avLst/>
          </a:prstGeom>
          <a:noFill/>
          <a:ln>
            <a:noFill/>
          </a:ln>
        </p:spPr>
      </p:pic>
      <p:sp>
        <p:nvSpPr>
          <p:cNvPr id="127" name="Google Shape;127;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727650" y="767600"/>
            <a:ext cx="6040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Building a Sustainable Future through CCS</a:t>
            </a:r>
            <a:endParaRPr b="0" sz="2200">
              <a:solidFill>
                <a:srgbClr val="000000"/>
              </a:solidFill>
              <a:latin typeface="Arial"/>
              <a:ea typeface="Arial"/>
              <a:cs typeface="Arial"/>
              <a:sym typeface="Arial"/>
            </a:endParaRPr>
          </a:p>
          <a:p>
            <a:pPr indent="0" lvl="0" marL="0" rtl="0" algn="l">
              <a:spcBef>
                <a:spcPts val="0"/>
              </a:spcBef>
              <a:spcAft>
                <a:spcPts val="0"/>
              </a:spcAft>
              <a:buNone/>
            </a:pPr>
            <a:r>
              <a:t/>
            </a:r>
            <a:endParaRPr sz="2200"/>
          </a:p>
        </p:txBody>
      </p:sp>
      <p:sp>
        <p:nvSpPr>
          <p:cNvPr id="133" name="Google Shape;133;p18"/>
          <p:cNvSpPr txBox="1"/>
          <p:nvPr>
            <p:ph idx="1" type="body"/>
          </p:nvPr>
        </p:nvSpPr>
        <p:spPr>
          <a:xfrm>
            <a:off x="0" y="1781150"/>
            <a:ext cx="4407300" cy="1720200"/>
          </a:xfrm>
          <a:prstGeom prst="rect">
            <a:avLst/>
          </a:prstGeom>
        </p:spPr>
        <p:txBody>
          <a:bodyPr anchorCtr="0" anchor="t" bIns="91425" lIns="91425" spcFirstLastPara="1" rIns="91425" wrap="square" tIns="91425">
            <a:noAutofit/>
          </a:bodyPr>
          <a:lstStyle/>
          <a:p>
            <a:pPr indent="-305911" lvl="0" marL="457200" rtl="0" algn="l">
              <a:spcBef>
                <a:spcPts val="0"/>
              </a:spcBef>
              <a:spcAft>
                <a:spcPts val="0"/>
              </a:spcAft>
              <a:buSzPts val="1218"/>
              <a:buChar char="●"/>
            </a:pPr>
            <a:r>
              <a:rPr b="1" lang="en" sz="1217"/>
              <a:t>9</a:t>
            </a:r>
            <a:r>
              <a:rPr lang="en" sz="1217"/>
              <a:t> sites in the country are saline aquifers . </a:t>
            </a:r>
            <a:endParaRPr sz="1217"/>
          </a:p>
          <a:p>
            <a:pPr indent="-305911" lvl="0" marL="457200" rtl="0" algn="l">
              <a:spcBef>
                <a:spcPts val="0"/>
              </a:spcBef>
              <a:spcAft>
                <a:spcPts val="0"/>
              </a:spcAft>
              <a:buSzPts val="1218"/>
              <a:buChar char="●"/>
            </a:pPr>
            <a:r>
              <a:rPr b="1" lang="en" sz="1217"/>
              <a:t>19 </a:t>
            </a:r>
            <a:r>
              <a:rPr lang="en" sz="1217"/>
              <a:t>sites sitting in the Petroleum: </a:t>
            </a:r>
            <a:r>
              <a:rPr b="1" lang="en" sz="1217"/>
              <a:t>12</a:t>
            </a:r>
            <a:r>
              <a:rPr lang="en" sz="1217"/>
              <a:t> depleted fields in the Cuu Long  basin </a:t>
            </a:r>
            <a:r>
              <a:rPr b="1" lang="en" sz="1217"/>
              <a:t>02</a:t>
            </a:r>
            <a:r>
              <a:rPr lang="en" sz="1217"/>
              <a:t> in the Nam Con Son basin</a:t>
            </a:r>
            <a:endParaRPr sz="1217"/>
          </a:p>
          <a:p>
            <a:pPr indent="-305911" lvl="0" marL="457200" rtl="0" algn="l">
              <a:lnSpc>
                <a:spcPct val="95000"/>
              </a:lnSpc>
              <a:spcBef>
                <a:spcPts val="0"/>
              </a:spcBef>
              <a:spcAft>
                <a:spcPts val="0"/>
              </a:spcAft>
              <a:buSzPts val="1218"/>
              <a:buChar char="●"/>
            </a:pPr>
            <a:r>
              <a:rPr lang="en" sz="1217"/>
              <a:t>Depleted Oil field CO2 size: </a:t>
            </a:r>
            <a:r>
              <a:rPr b="1" lang="en" sz="1217"/>
              <a:t>355Mt - 10Mt</a:t>
            </a:r>
            <a:r>
              <a:rPr lang="en" sz="1217"/>
              <a:t> (CL basin, NCS basin)</a:t>
            </a:r>
            <a:endParaRPr sz="1217"/>
          </a:p>
          <a:p>
            <a:pPr indent="-305911" lvl="0" marL="457200" rtl="0" algn="l">
              <a:lnSpc>
                <a:spcPct val="95000"/>
              </a:lnSpc>
              <a:spcBef>
                <a:spcPts val="0"/>
              </a:spcBef>
              <a:spcAft>
                <a:spcPts val="0"/>
              </a:spcAft>
              <a:buSzPts val="1218"/>
              <a:buChar char="●"/>
            </a:pPr>
            <a:r>
              <a:rPr lang="en" sz="1217"/>
              <a:t>Research</a:t>
            </a:r>
            <a:r>
              <a:rPr lang="en" sz="1217"/>
              <a:t> field: </a:t>
            </a:r>
            <a:r>
              <a:rPr b="1" lang="en" sz="1217"/>
              <a:t>43.2Mt</a:t>
            </a:r>
            <a:r>
              <a:rPr lang="en" sz="1217"/>
              <a:t> CO2,  about </a:t>
            </a:r>
            <a:r>
              <a:rPr b="1" lang="en" sz="1217"/>
              <a:t>2.16Mtpa</a:t>
            </a:r>
            <a:r>
              <a:rPr lang="en" sz="1217"/>
              <a:t> in </a:t>
            </a:r>
            <a:r>
              <a:rPr b="1" lang="en" sz="1217"/>
              <a:t>20</a:t>
            </a:r>
            <a:r>
              <a:rPr lang="en" sz="1217"/>
              <a:t> year life long</a:t>
            </a:r>
            <a:endParaRPr sz="1217"/>
          </a:p>
        </p:txBody>
      </p:sp>
      <p:pic>
        <p:nvPicPr>
          <p:cNvPr id="134" name="Google Shape;134;p18"/>
          <p:cNvPicPr preferRelativeResize="0"/>
          <p:nvPr/>
        </p:nvPicPr>
        <p:blipFill rotWithShape="1">
          <a:blip r:embed="rId3">
            <a:alphaModFix/>
          </a:blip>
          <a:srcRect b="0" l="2818" r="0" t="0"/>
          <a:stretch/>
        </p:blipFill>
        <p:spPr>
          <a:xfrm>
            <a:off x="4855525" y="1459800"/>
            <a:ext cx="3898222" cy="3389050"/>
          </a:xfrm>
          <a:prstGeom prst="rect">
            <a:avLst/>
          </a:prstGeom>
          <a:noFill/>
          <a:ln>
            <a:noFill/>
          </a:ln>
        </p:spPr>
      </p:pic>
      <p:sp>
        <p:nvSpPr>
          <p:cNvPr id="135" name="Google Shape;135;p18"/>
          <p:cNvSpPr txBox="1"/>
          <p:nvPr/>
        </p:nvSpPr>
        <p:spPr>
          <a:xfrm>
            <a:off x="237300" y="4162175"/>
            <a:ext cx="43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Reference: </a:t>
            </a:r>
            <a:r>
              <a:rPr lang="en" sz="800"/>
              <a:t>https://www.ogci.com/wp-content/uploads/2023/12/CSRC_Cycle_3_Appendix_B_Asia.pdf</a:t>
            </a:r>
            <a:endParaRPr sz="800"/>
          </a:p>
        </p:txBody>
      </p:sp>
      <p:sp>
        <p:nvSpPr>
          <p:cNvPr id="136" name="Google Shape;136;p18"/>
          <p:cNvSpPr txBox="1"/>
          <p:nvPr/>
        </p:nvSpPr>
        <p:spPr>
          <a:xfrm>
            <a:off x="7224500" y="1090500"/>
            <a:ext cx="177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Alberta project (2022)</a:t>
            </a:r>
            <a:endParaRPr b="1" sz="1200"/>
          </a:p>
        </p:txBody>
      </p:sp>
      <p:cxnSp>
        <p:nvCxnSpPr>
          <p:cNvPr id="137" name="Google Shape;137;p18"/>
          <p:cNvCxnSpPr/>
          <p:nvPr/>
        </p:nvCxnSpPr>
        <p:spPr>
          <a:xfrm>
            <a:off x="6581200" y="1781150"/>
            <a:ext cx="0" cy="2613000"/>
          </a:xfrm>
          <a:prstGeom prst="straightConnector1">
            <a:avLst/>
          </a:prstGeom>
          <a:noFill/>
          <a:ln cap="flat" cmpd="sng" w="28575">
            <a:solidFill>
              <a:srgbClr val="FF0000"/>
            </a:solidFill>
            <a:prstDash val="solid"/>
            <a:round/>
            <a:headEnd len="med" w="med" type="none"/>
            <a:tailEnd len="med" w="med" type="none"/>
          </a:ln>
        </p:spPr>
      </p:cxnSp>
      <p:sp>
        <p:nvSpPr>
          <p:cNvPr id="138" name="Google Shape;138;p18"/>
          <p:cNvSpPr txBox="1"/>
          <p:nvPr>
            <p:ph type="title"/>
          </p:nvPr>
        </p:nvSpPr>
        <p:spPr>
          <a:xfrm>
            <a:off x="727650" y="1219250"/>
            <a:ext cx="31725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1500"/>
              </a:spcBef>
              <a:spcAft>
                <a:spcPts val="1500"/>
              </a:spcAft>
              <a:buNone/>
            </a:pPr>
            <a:r>
              <a:rPr lang="en" sz="1600">
                <a:solidFill>
                  <a:srgbClr val="000000"/>
                </a:solidFill>
                <a:latin typeface="Arial"/>
                <a:ea typeface="Arial"/>
                <a:cs typeface="Arial"/>
                <a:sym typeface="Arial"/>
              </a:rPr>
              <a:t>CCS Potential - Vietnam</a:t>
            </a:r>
            <a:endParaRPr sz="3100"/>
          </a:p>
        </p:txBody>
      </p:sp>
      <p:sp>
        <p:nvSpPr>
          <p:cNvPr id="139" name="Google Shape;139;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801325" y="709650"/>
            <a:ext cx="7622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A1A1A"/>
                </a:solidFill>
              </a:rPr>
              <a:t>Economic Framework: Cost, Viability &amp; Risk Analysis</a:t>
            </a:r>
            <a:endParaRPr sz="2200"/>
          </a:p>
          <a:p>
            <a:pPr indent="0" lvl="0" marL="0" rtl="0" algn="l">
              <a:spcBef>
                <a:spcPts val="0"/>
              </a:spcBef>
              <a:spcAft>
                <a:spcPts val="0"/>
              </a:spcAft>
              <a:buNone/>
            </a:pPr>
            <a:r>
              <a:t/>
            </a:r>
            <a:endParaRPr sz="2200"/>
          </a:p>
        </p:txBody>
      </p:sp>
      <p:pic>
        <p:nvPicPr>
          <p:cNvPr id="145" name="Google Shape;145;p19"/>
          <p:cNvPicPr preferRelativeResize="0"/>
          <p:nvPr/>
        </p:nvPicPr>
        <p:blipFill>
          <a:blip r:embed="rId3">
            <a:alphaModFix/>
          </a:blip>
          <a:stretch>
            <a:fillRect/>
          </a:stretch>
        </p:blipFill>
        <p:spPr>
          <a:xfrm>
            <a:off x="386400" y="2167988"/>
            <a:ext cx="4806876" cy="2702825"/>
          </a:xfrm>
          <a:prstGeom prst="rect">
            <a:avLst/>
          </a:prstGeom>
          <a:noFill/>
          <a:ln>
            <a:noFill/>
          </a:ln>
        </p:spPr>
      </p:pic>
      <p:sp>
        <p:nvSpPr>
          <p:cNvPr id="146" name="Google Shape;146;p19"/>
          <p:cNvSpPr txBox="1"/>
          <p:nvPr/>
        </p:nvSpPr>
        <p:spPr>
          <a:xfrm>
            <a:off x="465425" y="1244850"/>
            <a:ext cx="35538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SzPts val="1200"/>
              <a:buAutoNum type="alphaUcPeriod"/>
            </a:pPr>
            <a:r>
              <a:rPr b="1" lang="en" sz="1200"/>
              <a:t>Cost Analysis of CCS Chain</a:t>
            </a:r>
            <a:endParaRPr b="1" sz="1200"/>
          </a:p>
          <a:p>
            <a:pPr indent="-304800" lvl="0" marL="457200" rtl="0" algn="l">
              <a:lnSpc>
                <a:spcPct val="115000"/>
              </a:lnSpc>
              <a:spcBef>
                <a:spcPts val="0"/>
              </a:spcBef>
              <a:spcAft>
                <a:spcPts val="0"/>
              </a:spcAft>
              <a:buSzPts val="1200"/>
              <a:buAutoNum type="alphaUcPeriod"/>
            </a:pPr>
            <a:r>
              <a:rPr b="1" lang="en" sz="1200"/>
              <a:t>Economic Viability &amp; Revenue Streams</a:t>
            </a:r>
            <a:endParaRPr b="1" sz="1200"/>
          </a:p>
          <a:p>
            <a:pPr indent="-304800" lvl="0" marL="457200" rtl="0" algn="l">
              <a:lnSpc>
                <a:spcPct val="115000"/>
              </a:lnSpc>
              <a:spcBef>
                <a:spcPts val="0"/>
              </a:spcBef>
              <a:spcAft>
                <a:spcPts val="0"/>
              </a:spcAft>
              <a:buSzPts val="1200"/>
              <a:buAutoNum type="alphaUcPeriod"/>
            </a:pPr>
            <a:r>
              <a:rPr b="1" lang="en" sz="1100"/>
              <a:t>Risk and Feasibility Assessment</a:t>
            </a:r>
            <a:endParaRPr b="1" sz="1200"/>
          </a:p>
        </p:txBody>
      </p:sp>
      <p:pic>
        <p:nvPicPr>
          <p:cNvPr id="147" name="Google Shape;147;p19"/>
          <p:cNvPicPr preferRelativeResize="0"/>
          <p:nvPr/>
        </p:nvPicPr>
        <p:blipFill>
          <a:blip r:embed="rId4">
            <a:alphaModFix/>
          </a:blip>
          <a:stretch>
            <a:fillRect/>
          </a:stretch>
        </p:blipFill>
        <p:spPr>
          <a:xfrm>
            <a:off x="5790775" y="1811575"/>
            <a:ext cx="3110738" cy="3137099"/>
          </a:xfrm>
          <a:prstGeom prst="rect">
            <a:avLst/>
          </a:prstGeom>
          <a:noFill/>
          <a:ln>
            <a:noFill/>
          </a:ln>
        </p:spPr>
      </p:pic>
      <p:sp>
        <p:nvSpPr>
          <p:cNvPr id="148" name="Google Shape;148;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49" name="Google Shape;149;p19"/>
          <p:cNvCxnSpPr/>
          <p:nvPr/>
        </p:nvCxnSpPr>
        <p:spPr>
          <a:xfrm rot="10800000">
            <a:off x="6644350" y="2308200"/>
            <a:ext cx="0" cy="1860300"/>
          </a:xfrm>
          <a:prstGeom prst="straightConnector1">
            <a:avLst/>
          </a:prstGeom>
          <a:noFill/>
          <a:ln cap="flat" cmpd="sng" w="9525">
            <a:solidFill>
              <a:srgbClr val="FF0000"/>
            </a:solidFill>
            <a:prstDash val="solid"/>
            <a:round/>
            <a:headEnd len="med" w="med" type="none"/>
            <a:tailEnd len="med" w="med" type="none"/>
          </a:ln>
        </p:spPr>
      </p:cxnSp>
      <p:sp>
        <p:nvSpPr>
          <p:cNvPr id="150" name="Google Shape;150;p19"/>
          <p:cNvSpPr txBox="1"/>
          <p:nvPr/>
        </p:nvSpPr>
        <p:spPr>
          <a:xfrm>
            <a:off x="6644350" y="2426250"/>
            <a:ext cx="548700" cy="14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0000"/>
                </a:solidFill>
                <a:latin typeface="Lato"/>
                <a:ea typeface="Lato"/>
                <a:cs typeface="Lato"/>
                <a:sym typeface="Lato"/>
              </a:rPr>
              <a:t>150km</a:t>
            </a:r>
            <a:endParaRPr b="1" sz="700">
              <a:solidFill>
                <a:srgbClr val="FF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801325" y="602900"/>
            <a:ext cx="65388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rgbClr val="1A1A1A"/>
                </a:solidFill>
              </a:rPr>
              <a:t>Vietnam Financial Model - Pipeline selection</a:t>
            </a:r>
            <a:endParaRPr sz="2200"/>
          </a:p>
        </p:txBody>
      </p:sp>
      <p:sp>
        <p:nvSpPr>
          <p:cNvPr id="156" name="Google Shape;156;p20"/>
          <p:cNvSpPr txBox="1"/>
          <p:nvPr/>
        </p:nvSpPr>
        <p:spPr>
          <a:xfrm>
            <a:off x="904200" y="206525"/>
            <a:ext cx="7969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t/>
            </a:r>
            <a:endParaRPr b="1" sz="1200"/>
          </a:p>
        </p:txBody>
      </p:sp>
      <p:sp>
        <p:nvSpPr>
          <p:cNvPr id="157" name="Google Shape;157;p20"/>
          <p:cNvSpPr txBox="1"/>
          <p:nvPr/>
        </p:nvSpPr>
        <p:spPr>
          <a:xfrm>
            <a:off x="0" y="4799075"/>
            <a:ext cx="934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t>Reference: VEGARD MOEN (9132), The Economics of Carbon Capture and Storage, </a:t>
            </a:r>
            <a:r>
              <a:rPr i="1" lang="en" sz="1200"/>
              <a:t>University of Stavanger Business School (2023)</a:t>
            </a:r>
            <a:endParaRPr i="1" sz="1200"/>
          </a:p>
        </p:txBody>
      </p:sp>
      <p:sp>
        <p:nvSpPr>
          <p:cNvPr id="158" name="Google Shape;158;p20"/>
          <p:cNvSpPr/>
          <p:nvPr/>
        </p:nvSpPr>
        <p:spPr>
          <a:xfrm>
            <a:off x="478275" y="1480313"/>
            <a:ext cx="2228904" cy="2550474"/>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Lato"/>
                <a:ea typeface="Lato"/>
                <a:cs typeface="Lato"/>
                <a:sym typeface="Lato"/>
              </a:rPr>
              <a:t>Pipeline Financial Model Inputs</a:t>
            </a:r>
            <a:endParaRPr b="1" sz="1100">
              <a:latin typeface="Lato"/>
              <a:ea typeface="Lato"/>
              <a:cs typeface="Lato"/>
              <a:sym typeface="Lato"/>
            </a:endParaRPr>
          </a:p>
          <a:p>
            <a:pPr indent="0" lvl="0" marL="0" rtl="0" algn="ctr">
              <a:spcBef>
                <a:spcPts val="0"/>
              </a:spcBef>
              <a:spcAft>
                <a:spcPts val="0"/>
              </a:spcAft>
              <a:buNone/>
            </a:pPr>
            <a:r>
              <a:t/>
            </a:r>
            <a:endParaRPr b="1"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Real discount rate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b="1" lang="en" sz="1100">
                <a:latin typeface="Lato"/>
                <a:ea typeface="Lato"/>
                <a:cs typeface="Lato"/>
                <a:sym typeface="Lato"/>
              </a:rPr>
              <a:t>Volume (Mtpa)</a:t>
            </a:r>
            <a:endParaRPr b="1"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Commercial operations date (COD)</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Cessation of injection (COI)</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Utilization rate (hours)</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Internal rate of return</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Pipeline distance</a:t>
            </a:r>
            <a:endParaRPr sz="1100">
              <a:latin typeface="Lato"/>
              <a:ea typeface="Lato"/>
              <a:cs typeface="Lato"/>
              <a:sym typeface="Lato"/>
            </a:endParaRPr>
          </a:p>
          <a:p>
            <a:pPr indent="0" lvl="0" marL="0" rtl="0" algn="ctr">
              <a:spcBef>
                <a:spcPts val="0"/>
              </a:spcBef>
              <a:spcAft>
                <a:spcPts val="0"/>
              </a:spcAft>
              <a:buNone/>
            </a:pPr>
            <a:r>
              <a:t/>
            </a:r>
            <a:endParaRPr sz="1100">
              <a:latin typeface="Lato"/>
              <a:ea typeface="Lato"/>
              <a:cs typeface="Lato"/>
              <a:sym typeface="Lato"/>
            </a:endParaRPr>
          </a:p>
        </p:txBody>
      </p:sp>
      <p:sp>
        <p:nvSpPr>
          <p:cNvPr id="159" name="Google Shape;159;p20"/>
          <p:cNvSpPr/>
          <p:nvPr/>
        </p:nvSpPr>
        <p:spPr>
          <a:xfrm>
            <a:off x="2823575" y="1061850"/>
            <a:ext cx="2475900" cy="3931686"/>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114300" spcFirstLastPara="1" rIns="91425" wrap="square" tIns="91425">
            <a:noAutofit/>
          </a:bodyPr>
          <a:lstStyle/>
          <a:p>
            <a:pPr indent="0" lvl="0" marL="0" rtl="0" algn="ctr">
              <a:spcBef>
                <a:spcPts val="0"/>
              </a:spcBef>
              <a:spcAft>
                <a:spcPts val="0"/>
              </a:spcAft>
              <a:buNone/>
            </a:pPr>
            <a:r>
              <a:t/>
            </a:r>
            <a:endParaRPr b="1" sz="1000">
              <a:latin typeface="Lato"/>
              <a:ea typeface="Lato"/>
              <a:cs typeface="Lato"/>
              <a:sym typeface="Lato"/>
            </a:endParaRPr>
          </a:p>
          <a:p>
            <a:pPr indent="0" lvl="0" marL="0" rtl="0" algn="ctr">
              <a:spcBef>
                <a:spcPts val="0"/>
              </a:spcBef>
              <a:spcAft>
                <a:spcPts val="0"/>
              </a:spcAft>
              <a:buNone/>
            </a:pPr>
            <a:r>
              <a:t/>
            </a:r>
            <a:endParaRPr b="1" sz="1000">
              <a:latin typeface="Lato"/>
              <a:ea typeface="Lato"/>
              <a:cs typeface="Lato"/>
              <a:sym typeface="Lato"/>
            </a:endParaRPr>
          </a:p>
          <a:p>
            <a:pPr indent="0" lvl="0" marL="0" rtl="0" algn="ctr">
              <a:spcBef>
                <a:spcPts val="0"/>
              </a:spcBef>
              <a:spcAft>
                <a:spcPts val="0"/>
              </a:spcAft>
              <a:buNone/>
            </a:pPr>
            <a:r>
              <a:t/>
            </a:r>
            <a:endParaRPr b="1" sz="1000">
              <a:latin typeface="Lato"/>
              <a:ea typeface="Lato"/>
              <a:cs typeface="Lato"/>
              <a:sym typeface="Lato"/>
            </a:endParaRPr>
          </a:p>
          <a:p>
            <a:pPr indent="0" lvl="0" marL="0" rtl="0" algn="ctr">
              <a:spcBef>
                <a:spcPts val="0"/>
              </a:spcBef>
              <a:spcAft>
                <a:spcPts val="0"/>
              </a:spcAft>
              <a:buNone/>
            </a:pPr>
            <a:r>
              <a:t/>
            </a:r>
            <a:endParaRPr b="1" sz="1000">
              <a:latin typeface="Lato"/>
              <a:ea typeface="Lato"/>
              <a:cs typeface="Lato"/>
              <a:sym typeface="Lato"/>
            </a:endParaRPr>
          </a:p>
          <a:p>
            <a:pPr indent="0" lvl="0" marL="0" rtl="0" algn="ctr">
              <a:spcBef>
                <a:spcPts val="0"/>
              </a:spcBef>
              <a:spcAft>
                <a:spcPts val="0"/>
              </a:spcAft>
              <a:buNone/>
            </a:pPr>
            <a:r>
              <a:t/>
            </a:r>
            <a:endParaRPr b="1" sz="1000">
              <a:latin typeface="Lato"/>
              <a:ea typeface="Lato"/>
              <a:cs typeface="Lato"/>
              <a:sym typeface="Lato"/>
            </a:endParaRPr>
          </a:p>
          <a:p>
            <a:pPr indent="0" lvl="0" marL="0" rtl="0" algn="ctr">
              <a:spcBef>
                <a:spcPts val="0"/>
              </a:spcBef>
              <a:spcAft>
                <a:spcPts val="0"/>
              </a:spcAft>
              <a:buNone/>
            </a:pPr>
            <a:r>
              <a:rPr b="1" lang="en" sz="1000">
                <a:latin typeface="Lato"/>
                <a:ea typeface="Lato"/>
                <a:cs typeface="Lato"/>
                <a:sym typeface="Lato"/>
              </a:rPr>
              <a:t>Model Data</a:t>
            </a:r>
            <a:endParaRPr b="1" sz="1000">
              <a:latin typeface="Lato"/>
              <a:ea typeface="Lato"/>
              <a:cs typeface="Lato"/>
              <a:sym typeface="Lato"/>
            </a:endParaRPr>
          </a:p>
          <a:p>
            <a:pPr indent="0" lvl="0" marL="0" rtl="0" algn="ctr">
              <a:spcBef>
                <a:spcPts val="0"/>
              </a:spcBef>
              <a:spcAft>
                <a:spcPts val="0"/>
              </a:spcAft>
              <a:buNone/>
            </a:pPr>
            <a:r>
              <a:t/>
            </a:r>
            <a:endParaRPr b="1" sz="1000">
              <a:latin typeface="Lato"/>
              <a:ea typeface="Lato"/>
              <a:cs typeface="Lato"/>
              <a:sym typeface="Lato"/>
            </a:endParaRPr>
          </a:p>
          <a:p>
            <a:pPr indent="-120650" lvl="0" marL="57150" marR="0" rtl="0" algn="l">
              <a:lnSpc>
                <a:spcPct val="100000"/>
              </a:lnSpc>
              <a:spcBef>
                <a:spcPts val="0"/>
              </a:spcBef>
              <a:spcAft>
                <a:spcPts val="0"/>
              </a:spcAft>
              <a:buSzPts val="1000"/>
              <a:buFont typeface="Lato"/>
              <a:buChar char="●"/>
            </a:pPr>
            <a:r>
              <a:rPr lang="en" sz="1000">
                <a:latin typeface="Lato"/>
                <a:ea typeface="Lato"/>
                <a:cs typeface="Lato"/>
                <a:sym typeface="Lato"/>
              </a:rPr>
              <a:t>Pipeline CAPEX and OPEX</a:t>
            </a:r>
            <a:endParaRPr sz="1000">
              <a:latin typeface="Lato"/>
              <a:ea typeface="Lato"/>
              <a:cs typeface="Lato"/>
              <a:sym typeface="Lato"/>
            </a:endParaRPr>
          </a:p>
          <a:p>
            <a:pPr indent="-177800" lvl="1" marL="285750" marR="0" rtl="0" algn="l">
              <a:lnSpc>
                <a:spcPct val="100000"/>
              </a:lnSpc>
              <a:spcBef>
                <a:spcPts val="0"/>
              </a:spcBef>
              <a:spcAft>
                <a:spcPts val="0"/>
              </a:spcAft>
              <a:buSzPts val="1000"/>
              <a:buFont typeface="Lato"/>
              <a:buChar char="○"/>
            </a:pPr>
            <a:r>
              <a:rPr lang="en" sz="1000">
                <a:latin typeface="Lato"/>
                <a:ea typeface="Lato"/>
                <a:cs typeface="Lato"/>
                <a:sym typeface="Lato"/>
              </a:rPr>
              <a:t>Material cost</a:t>
            </a:r>
            <a:endParaRPr sz="1000">
              <a:latin typeface="Lato"/>
              <a:ea typeface="Lato"/>
              <a:cs typeface="Lato"/>
              <a:sym typeface="Lato"/>
            </a:endParaRPr>
          </a:p>
          <a:p>
            <a:pPr indent="-177800" lvl="1" marL="285750" marR="0" rtl="0" algn="l">
              <a:lnSpc>
                <a:spcPct val="100000"/>
              </a:lnSpc>
              <a:spcBef>
                <a:spcPts val="0"/>
              </a:spcBef>
              <a:spcAft>
                <a:spcPts val="0"/>
              </a:spcAft>
              <a:buSzPts val="1000"/>
              <a:buFont typeface="Lato"/>
              <a:buChar char="○"/>
            </a:pPr>
            <a:r>
              <a:rPr lang="en" sz="1000">
                <a:latin typeface="Lato"/>
                <a:ea typeface="Lato"/>
                <a:cs typeface="Lato"/>
                <a:sym typeface="Lato"/>
              </a:rPr>
              <a:t>Labour construction cost</a:t>
            </a:r>
            <a:endParaRPr sz="1000">
              <a:latin typeface="Lato"/>
              <a:ea typeface="Lato"/>
              <a:cs typeface="Lato"/>
              <a:sym typeface="Lato"/>
            </a:endParaRPr>
          </a:p>
          <a:p>
            <a:pPr indent="-177800" lvl="1" marL="285750" marR="0" rtl="0" algn="l">
              <a:lnSpc>
                <a:spcPct val="100000"/>
              </a:lnSpc>
              <a:spcBef>
                <a:spcPts val="0"/>
              </a:spcBef>
              <a:spcAft>
                <a:spcPts val="0"/>
              </a:spcAft>
              <a:buSzPts val="1000"/>
              <a:buFont typeface="Lato"/>
              <a:buChar char="○"/>
            </a:pPr>
            <a:r>
              <a:rPr lang="en" sz="1000">
                <a:latin typeface="Lato"/>
                <a:ea typeface="Lato"/>
                <a:cs typeface="Lato"/>
                <a:sym typeface="Lato"/>
              </a:rPr>
              <a:t>Miscellaneous cost</a:t>
            </a:r>
            <a:endParaRPr sz="1000">
              <a:latin typeface="Lato"/>
              <a:ea typeface="Lato"/>
              <a:cs typeface="Lato"/>
              <a:sym typeface="Lato"/>
            </a:endParaRPr>
          </a:p>
          <a:p>
            <a:pPr indent="-120650" lvl="0" marL="57150" rtl="0" algn="l">
              <a:spcBef>
                <a:spcPts val="0"/>
              </a:spcBef>
              <a:spcAft>
                <a:spcPts val="0"/>
              </a:spcAft>
              <a:buSzPts val="1000"/>
              <a:buFont typeface="Lato"/>
              <a:buChar char="●"/>
            </a:pPr>
            <a:r>
              <a:rPr lang="en" sz="1000">
                <a:latin typeface="Lato"/>
                <a:ea typeface="Lato"/>
                <a:cs typeface="Lato"/>
                <a:sym typeface="Lato"/>
              </a:rPr>
              <a:t>Pipeline Design</a:t>
            </a:r>
            <a:endParaRPr sz="1000">
              <a:latin typeface="Lato"/>
              <a:ea typeface="Lato"/>
              <a:cs typeface="Lato"/>
              <a:sym typeface="Lato"/>
            </a:endParaRPr>
          </a:p>
          <a:p>
            <a:pPr indent="-177800" lvl="1" marL="285750" rtl="0" algn="l">
              <a:spcBef>
                <a:spcPts val="0"/>
              </a:spcBef>
              <a:spcAft>
                <a:spcPts val="0"/>
              </a:spcAft>
              <a:buSzPts val="1000"/>
              <a:buFont typeface="Lato"/>
              <a:buChar char="○"/>
            </a:pPr>
            <a:r>
              <a:rPr lang="en" sz="1000">
                <a:latin typeface="Lato"/>
                <a:ea typeface="Lato"/>
                <a:cs typeface="Lato"/>
                <a:sym typeface="Lato"/>
              </a:rPr>
              <a:t>Operational pressure</a:t>
            </a:r>
            <a:endParaRPr sz="1000">
              <a:latin typeface="Lato"/>
              <a:ea typeface="Lato"/>
              <a:cs typeface="Lato"/>
              <a:sym typeface="Lato"/>
            </a:endParaRPr>
          </a:p>
          <a:p>
            <a:pPr indent="-177800" lvl="1" marL="285750" marR="0" rtl="0" algn="l">
              <a:lnSpc>
                <a:spcPct val="100000"/>
              </a:lnSpc>
              <a:spcBef>
                <a:spcPts val="0"/>
              </a:spcBef>
              <a:spcAft>
                <a:spcPts val="0"/>
              </a:spcAft>
              <a:buSzPts val="1000"/>
              <a:buFont typeface="Lato"/>
              <a:buChar char="○"/>
            </a:pPr>
            <a:r>
              <a:rPr lang="en" sz="1000">
                <a:latin typeface="Lato"/>
                <a:ea typeface="Lato"/>
                <a:cs typeface="Lato"/>
                <a:sym typeface="Lato"/>
              </a:rPr>
              <a:t>Design pressure</a:t>
            </a:r>
            <a:endParaRPr sz="1000">
              <a:latin typeface="Lato"/>
              <a:ea typeface="Lato"/>
              <a:cs typeface="Lato"/>
              <a:sym typeface="Lato"/>
            </a:endParaRPr>
          </a:p>
          <a:p>
            <a:pPr indent="-177800" lvl="1" marL="285750" marR="0" rtl="0" algn="l">
              <a:lnSpc>
                <a:spcPct val="100000"/>
              </a:lnSpc>
              <a:spcBef>
                <a:spcPts val="0"/>
              </a:spcBef>
              <a:spcAft>
                <a:spcPts val="0"/>
              </a:spcAft>
              <a:buSzPts val="1000"/>
              <a:buFont typeface="Lato"/>
              <a:buChar char="○"/>
            </a:pPr>
            <a:r>
              <a:rPr lang="en" sz="1000">
                <a:latin typeface="Lato"/>
                <a:ea typeface="Lato"/>
                <a:cs typeface="Lato"/>
                <a:sym typeface="Lato"/>
              </a:rPr>
              <a:t>Outer diameter</a:t>
            </a:r>
            <a:endParaRPr sz="1000">
              <a:latin typeface="Lato"/>
              <a:ea typeface="Lato"/>
              <a:cs typeface="Lato"/>
              <a:sym typeface="Lato"/>
            </a:endParaRPr>
          </a:p>
          <a:p>
            <a:pPr indent="-177800" lvl="1" marL="285750" marR="0" rtl="0" algn="l">
              <a:lnSpc>
                <a:spcPct val="100000"/>
              </a:lnSpc>
              <a:spcBef>
                <a:spcPts val="0"/>
              </a:spcBef>
              <a:spcAft>
                <a:spcPts val="0"/>
              </a:spcAft>
              <a:buSzPts val="1000"/>
              <a:buFont typeface="Lato"/>
              <a:buChar char="○"/>
            </a:pPr>
            <a:r>
              <a:rPr lang="en" sz="1000">
                <a:latin typeface="Lato"/>
                <a:ea typeface="Lato"/>
                <a:cs typeface="Lato"/>
                <a:sym typeface="Lato"/>
              </a:rPr>
              <a:t>Thickness</a:t>
            </a:r>
            <a:endParaRPr sz="1000">
              <a:latin typeface="Lato"/>
              <a:ea typeface="Lato"/>
              <a:cs typeface="Lato"/>
              <a:sym typeface="Lato"/>
            </a:endParaRPr>
          </a:p>
          <a:p>
            <a:pPr indent="-120650" lvl="0" marL="57150" marR="0" rtl="0" algn="l">
              <a:lnSpc>
                <a:spcPct val="100000"/>
              </a:lnSpc>
              <a:spcBef>
                <a:spcPts val="0"/>
              </a:spcBef>
              <a:spcAft>
                <a:spcPts val="0"/>
              </a:spcAft>
              <a:buSzPts val="1000"/>
              <a:buFont typeface="Lato"/>
              <a:buChar char="●"/>
            </a:pPr>
            <a:r>
              <a:rPr lang="en" sz="1000">
                <a:latin typeface="Lato"/>
                <a:ea typeface="Lato"/>
                <a:cs typeface="Lato"/>
                <a:sym typeface="Lato"/>
              </a:rPr>
              <a:t>Compression</a:t>
            </a:r>
            <a:r>
              <a:rPr lang="en" sz="1000">
                <a:latin typeface="Lato"/>
                <a:ea typeface="Lato"/>
                <a:cs typeface="Lato"/>
                <a:sym typeface="Lato"/>
              </a:rPr>
              <a:t> and Pumping</a:t>
            </a:r>
            <a:endParaRPr sz="1000">
              <a:latin typeface="Lato"/>
              <a:ea typeface="Lato"/>
              <a:cs typeface="Lato"/>
              <a:sym typeface="Lato"/>
            </a:endParaRPr>
          </a:p>
          <a:p>
            <a:pPr indent="-177800" lvl="1" marL="285750" marR="0" rtl="0" algn="l">
              <a:lnSpc>
                <a:spcPct val="100000"/>
              </a:lnSpc>
              <a:spcBef>
                <a:spcPts val="0"/>
              </a:spcBef>
              <a:spcAft>
                <a:spcPts val="0"/>
              </a:spcAft>
              <a:buSzPts val="1000"/>
              <a:buFont typeface="Lato"/>
              <a:buChar char="○"/>
            </a:pPr>
            <a:r>
              <a:rPr lang="en" sz="1000">
                <a:latin typeface="Lato"/>
                <a:ea typeface="Lato"/>
                <a:cs typeface="Lato"/>
                <a:sym typeface="Lato"/>
              </a:rPr>
              <a:t>CAPEX</a:t>
            </a:r>
            <a:endParaRPr sz="1000">
              <a:latin typeface="Lato"/>
              <a:ea typeface="Lato"/>
              <a:cs typeface="Lato"/>
              <a:sym typeface="Lato"/>
            </a:endParaRPr>
          </a:p>
          <a:p>
            <a:pPr indent="-177800" lvl="1" marL="285750" marR="0" rtl="0" algn="l">
              <a:lnSpc>
                <a:spcPct val="100000"/>
              </a:lnSpc>
              <a:spcBef>
                <a:spcPts val="0"/>
              </a:spcBef>
              <a:spcAft>
                <a:spcPts val="0"/>
              </a:spcAft>
              <a:buSzPts val="1000"/>
              <a:buFont typeface="Lato"/>
              <a:buChar char="○"/>
            </a:pPr>
            <a:r>
              <a:rPr lang="en" sz="1000">
                <a:latin typeface="Lato"/>
                <a:ea typeface="Lato"/>
                <a:cs typeface="Lato"/>
                <a:sym typeface="Lato"/>
              </a:rPr>
              <a:t>OPEX</a:t>
            </a:r>
            <a:endParaRPr sz="1000">
              <a:latin typeface="Lato"/>
              <a:ea typeface="Lato"/>
              <a:cs typeface="Lato"/>
              <a:sym typeface="Lato"/>
            </a:endParaRPr>
          </a:p>
          <a:p>
            <a:pPr indent="-177800" lvl="1" marL="285750" marR="0" rtl="0" algn="l">
              <a:lnSpc>
                <a:spcPct val="100000"/>
              </a:lnSpc>
              <a:spcBef>
                <a:spcPts val="0"/>
              </a:spcBef>
              <a:spcAft>
                <a:spcPts val="0"/>
              </a:spcAft>
              <a:buSzPts val="1000"/>
              <a:buFont typeface="Lato"/>
              <a:buChar char="○"/>
            </a:pPr>
            <a:r>
              <a:rPr lang="en" sz="1000">
                <a:latin typeface="Lato"/>
                <a:ea typeface="Lato"/>
                <a:cs typeface="Lato"/>
                <a:sym typeface="Lato"/>
              </a:rPr>
              <a:t>Energy </a:t>
            </a:r>
            <a:r>
              <a:rPr lang="en" sz="1000">
                <a:latin typeface="Lato"/>
                <a:ea typeface="Lato"/>
                <a:cs typeface="Lato"/>
                <a:sym typeface="Lato"/>
              </a:rPr>
              <a:t>consumption</a:t>
            </a:r>
            <a:endParaRPr sz="1000">
              <a:latin typeface="Lato"/>
              <a:ea typeface="Lato"/>
              <a:cs typeface="Lato"/>
              <a:sym typeface="Lato"/>
            </a:endParaRPr>
          </a:p>
          <a:p>
            <a:pPr indent="-120650" lvl="0" marL="57150" marR="0" rtl="0" algn="l">
              <a:lnSpc>
                <a:spcPct val="100000"/>
              </a:lnSpc>
              <a:spcBef>
                <a:spcPts val="0"/>
              </a:spcBef>
              <a:spcAft>
                <a:spcPts val="0"/>
              </a:spcAft>
              <a:buSzPts val="1000"/>
              <a:buFont typeface="Lato"/>
              <a:buChar char="●"/>
            </a:pPr>
            <a:r>
              <a:rPr lang="en" sz="1000">
                <a:latin typeface="Lato"/>
                <a:ea typeface="Lato"/>
                <a:cs typeface="Lato"/>
                <a:sym typeface="Lato"/>
              </a:rPr>
              <a:t>Project management cost</a:t>
            </a:r>
            <a:endParaRPr sz="1000">
              <a:latin typeface="Lato"/>
              <a:ea typeface="Lato"/>
              <a:cs typeface="Lato"/>
              <a:sym typeface="Lato"/>
            </a:endParaRPr>
          </a:p>
          <a:p>
            <a:pPr indent="-120650" lvl="0" marL="57150" marR="0" rtl="0" algn="l">
              <a:lnSpc>
                <a:spcPct val="100000"/>
              </a:lnSpc>
              <a:spcBef>
                <a:spcPts val="0"/>
              </a:spcBef>
              <a:spcAft>
                <a:spcPts val="0"/>
              </a:spcAft>
              <a:buSzPts val="1000"/>
              <a:buFont typeface="Lato"/>
              <a:buChar char="●"/>
            </a:pPr>
            <a:r>
              <a:rPr lang="en" sz="1000">
                <a:latin typeface="Lato"/>
                <a:ea typeface="Lato"/>
                <a:cs typeface="Lato"/>
                <a:sym typeface="Lato"/>
              </a:rPr>
              <a:t>Owner’s cost</a:t>
            </a:r>
            <a:endParaRPr sz="1000">
              <a:latin typeface="Lato"/>
              <a:ea typeface="Lato"/>
              <a:cs typeface="Lato"/>
              <a:sym typeface="Lato"/>
            </a:endParaRPr>
          </a:p>
          <a:p>
            <a:pPr indent="-120650" lvl="0" marL="57150" marR="0" rtl="0" algn="l">
              <a:lnSpc>
                <a:spcPct val="100000"/>
              </a:lnSpc>
              <a:spcBef>
                <a:spcPts val="0"/>
              </a:spcBef>
              <a:spcAft>
                <a:spcPts val="0"/>
              </a:spcAft>
              <a:buSzPts val="1000"/>
              <a:buFont typeface="Lato"/>
              <a:buChar char="●"/>
            </a:pPr>
            <a:r>
              <a:rPr lang="en" sz="1000">
                <a:latin typeface="Lato"/>
                <a:ea typeface="Lato"/>
                <a:cs typeface="Lato"/>
                <a:sym typeface="Lato"/>
              </a:rPr>
              <a:t>Contingency cost</a:t>
            </a:r>
            <a:endParaRPr sz="1000">
              <a:latin typeface="Lato"/>
              <a:ea typeface="Lato"/>
              <a:cs typeface="Lato"/>
              <a:sym typeface="Lato"/>
            </a:endParaRPr>
          </a:p>
          <a:p>
            <a:pPr indent="-120650" lvl="0" marL="57150" marR="0" rtl="0" algn="l">
              <a:lnSpc>
                <a:spcPct val="100000"/>
              </a:lnSpc>
              <a:spcBef>
                <a:spcPts val="0"/>
              </a:spcBef>
              <a:spcAft>
                <a:spcPts val="0"/>
              </a:spcAft>
              <a:buSzPts val="1000"/>
              <a:buFont typeface="Lato"/>
              <a:buChar char="●"/>
            </a:pPr>
            <a:r>
              <a:rPr lang="en" sz="1000">
                <a:latin typeface="Lato"/>
                <a:ea typeface="Lato"/>
                <a:cs typeface="Lato"/>
                <a:sym typeface="Lato"/>
              </a:rPr>
              <a:t>Electricity price</a:t>
            </a:r>
            <a:endParaRPr sz="1000">
              <a:latin typeface="Lato"/>
              <a:ea typeface="Lato"/>
              <a:cs typeface="Lato"/>
              <a:sym typeface="Lato"/>
            </a:endParaRPr>
          </a:p>
          <a:p>
            <a:pPr indent="-120650" lvl="0" marL="57150" marR="0" rtl="0" algn="l">
              <a:lnSpc>
                <a:spcPct val="100000"/>
              </a:lnSpc>
              <a:spcBef>
                <a:spcPts val="0"/>
              </a:spcBef>
              <a:spcAft>
                <a:spcPts val="0"/>
              </a:spcAft>
              <a:buSzPts val="1000"/>
              <a:buFont typeface="Lato"/>
              <a:buChar char="●"/>
            </a:pPr>
            <a:r>
              <a:rPr lang="en" sz="1000">
                <a:latin typeface="Lato"/>
                <a:ea typeface="Lato"/>
                <a:cs typeface="Lato"/>
                <a:sym typeface="Lato"/>
              </a:rPr>
              <a:t>Exchange rates</a:t>
            </a:r>
            <a:endParaRPr sz="1000">
              <a:latin typeface="Lato"/>
              <a:ea typeface="Lato"/>
              <a:cs typeface="Lato"/>
              <a:sym typeface="Lato"/>
            </a:endParaRPr>
          </a:p>
          <a:p>
            <a:pPr indent="-120650" lvl="0" marL="57150" marR="0" rtl="0" algn="l">
              <a:lnSpc>
                <a:spcPct val="100000"/>
              </a:lnSpc>
              <a:spcBef>
                <a:spcPts val="0"/>
              </a:spcBef>
              <a:spcAft>
                <a:spcPts val="0"/>
              </a:spcAft>
              <a:buSzPts val="1000"/>
              <a:buFont typeface="Lato"/>
              <a:buChar char="●"/>
            </a:pPr>
            <a:r>
              <a:rPr lang="en" sz="1000">
                <a:latin typeface="Lato"/>
                <a:ea typeface="Lato"/>
                <a:cs typeface="Lato"/>
                <a:sym typeface="Lato"/>
              </a:rPr>
              <a:t>Inflation rates</a:t>
            </a:r>
            <a:endParaRPr sz="1000">
              <a:latin typeface="Lato"/>
              <a:ea typeface="Lato"/>
              <a:cs typeface="Lato"/>
              <a:sym typeface="Lato"/>
            </a:endParaRPr>
          </a:p>
          <a:p>
            <a:pPr indent="-120650" lvl="0" marL="57150" marR="0" rtl="0" algn="l">
              <a:lnSpc>
                <a:spcPct val="100000"/>
              </a:lnSpc>
              <a:spcBef>
                <a:spcPts val="0"/>
              </a:spcBef>
              <a:spcAft>
                <a:spcPts val="0"/>
              </a:spcAft>
              <a:buSzPts val="1000"/>
              <a:buFont typeface="Lato"/>
              <a:buChar char="●"/>
            </a:pPr>
            <a:r>
              <a:rPr lang="en" sz="1000">
                <a:latin typeface="Lato"/>
                <a:ea typeface="Lato"/>
                <a:cs typeface="Lato"/>
                <a:sym typeface="Lato"/>
              </a:rPr>
              <a:t>Corporate tax rate</a:t>
            </a:r>
            <a:endParaRPr sz="1000">
              <a:latin typeface="Lato"/>
              <a:ea typeface="Lato"/>
              <a:cs typeface="Lato"/>
              <a:sym typeface="Lato"/>
            </a:endParaRPr>
          </a:p>
          <a:p>
            <a:pPr indent="-120650" lvl="0" marL="57150" marR="0" rtl="0" algn="l">
              <a:lnSpc>
                <a:spcPct val="100000"/>
              </a:lnSpc>
              <a:spcBef>
                <a:spcPts val="0"/>
              </a:spcBef>
              <a:spcAft>
                <a:spcPts val="0"/>
              </a:spcAft>
              <a:buSzPts val="1000"/>
              <a:buFont typeface="Lato"/>
              <a:buChar char="●"/>
            </a:pPr>
            <a:r>
              <a:rPr lang="en" sz="1000">
                <a:latin typeface="Lato"/>
                <a:ea typeface="Lato"/>
                <a:cs typeface="Lato"/>
                <a:sym typeface="Lato"/>
              </a:rPr>
              <a:t>Depreciation rates</a:t>
            </a:r>
            <a:endParaRPr sz="1000">
              <a:latin typeface="Lato"/>
              <a:ea typeface="Lato"/>
              <a:cs typeface="Lato"/>
              <a:sym typeface="Lato"/>
            </a:endParaRPr>
          </a:p>
          <a:p>
            <a:pPr indent="0" lvl="0" marL="0" rtl="0" algn="ctr">
              <a:spcBef>
                <a:spcPts val="0"/>
              </a:spcBef>
              <a:spcAft>
                <a:spcPts val="0"/>
              </a:spcAft>
              <a:buNone/>
            </a:pPr>
            <a:r>
              <a:t/>
            </a:r>
            <a:endParaRPr sz="1000">
              <a:latin typeface="Lato"/>
              <a:ea typeface="Lato"/>
              <a:cs typeface="Lato"/>
              <a:sym typeface="Lato"/>
            </a:endParaRPr>
          </a:p>
        </p:txBody>
      </p:sp>
      <p:sp>
        <p:nvSpPr>
          <p:cNvPr id="160" name="Google Shape;160;p20"/>
          <p:cNvSpPr/>
          <p:nvPr/>
        </p:nvSpPr>
        <p:spPr>
          <a:xfrm>
            <a:off x="5374000" y="1480313"/>
            <a:ext cx="2017926" cy="2550474"/>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ato"/>
                <a:ea typeface="Lato"/>
                <a:cs typeface="Lato"/>
                <a:sym typeface="Lato"/>
              </a:rPr>
              <a:t>Model Calculations</a:t>
            </a:r>
            <a:endParaRPr b="1" sz="1000">
              <a:latin typeface="Lato"/>
              <a:ea typeface="Lato"/>
              <a:cs typeface="Lato"/>
              <a:sym typeface="Lato"/>
            </a:endParaRPr>
          </a:p>
          <a:p>
            <a:pPr indent="0" lvl="0" marL="0" rtl="0" algn="ctr">
              <a:spcBef>
                <a:spcPts val="0"/>
              </a:spcBef>
              <a:spcAft>
                <a:spcPts val="0"/>
              </a:spcAft>
              <a:buNone/>
            </a:pPr>
            <a:r>
              <a:t/>
            </a:r>
            <a:endParaRPr b="1"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CAPEX and OPEX distribution over economic over economic lifetime</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Midy-year PV of CAPEX, OPEX and volumes stored</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CAPEX depreciation</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Unlevered free cash flow</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ctr">
              <a:spcBef>
                <a:spcPts val="0"/>
              </a:spcBef>
              <a:spcAft>
                <a:spcPts val="0"/>
              </a:spcAft>
              <a:buNone/>
            </a:pPr>
            <a:r>
              <a:t/>
            </a:r>
            <a:endParaRPr sz="1000">
              <a:latin typeface="Lato"/>
              <a:ea typeface="Lato"/>
              <a:cs typeface="Lato"/>
              <a:sym typeface="Lato"/>
            </a:endParaRPr>
          </a:p>
        </p:txBody>
      </p:sp>
      <p:sp>
        <p:nvSpPr>
          <p:cNvPr id="161" name="Google Shape;161;p20"/>
          <p:cNvSpPr/>
          <p:nvPr/>
        </p:nvSpPr>
        <p:spPr>
          <a:xfrm>
            <a:off x="7287475" y="1480325"/>
            <a:ext cx="1939500" cy="20478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ato"/>
                <a:ea typeface="Lato"/>
                <a:cs typeface="Lato"/>
                <a:sym typeface="Lato"/>
              </a:rPr>
              <a:t>Key Model Inputs</a:t>
            </a:r>
            <a:endParaRPr b="1" sz="1000">
              <a:latin typeface="Lato"/>
              <a:ea typeface="Lato"/>
              <a:cs typeface="Lato"/>
              <a:sym typeface="Lato"/>
            </a:endParaRPr>
          </a:p>
          <a:p>
            <a:pPr indent="-292100" lvl="0" marL="285750" rtl="0" algn="l">
              <a:spcBef>
                <a:spcPts val="0"/>
              </a:spcBef>
              <a:spcAft>
                <a:spcPts val="0"/>
              </a:spcAft>
              <a:buSzPts val="1000"/>
              <a:buFont typeface="Lato"/>
              <a:buChar char="❖"/>
            </a:pPr>
            <a:r>
              <a:rPr lang="en" sz="1000">
                <a:latin typeface="Lato"/>
                <a:ea typeface="Lato"/>
                <a:cs typeface="Lato"/>
                <a:sym typeface="Lato"/>
              </a:rPr>
              <a:t>Cost breakdown</a:t>
            </a:r>
            <a:endParaRPr sz="1000">
              <a:latin typeface="Lato"/>
              <a:ea typeface="Lato"/>
              <a:cs typeface="Lato"/>
              <a:sym typeface="Lato"/>
            </a:endParaRPr>
          </a:p>
          <a:p>
            <a:pPr indent="-292100" lvl="0" marL="285750" rtl="0" algn="l">
              <a:spcBef>
                <a:spcPts val="0"/>
              </a:spcBef>
              <a:spcAft>
                <a:spcPts val="0"/>
              </a:spcAft>
              <a:buSzPts val="1000"/>
              <a:buFont typeface="Lato"/>
              <a:buChar char="❖"/>
            </a:pPr>
            <a:r>
              <a:rPr lang="en" sz="1000">
                <a:latin typeface="Lato"/>
                <a:ea typeface="Lato"/>
                <a:cs typeface="Lato"/>
                <a:sym typeface="Lato"/>
              </a:rPr>
              <a:t>Levelized</a:t>
            </a:r>
            <a:r>
              <a:rPr lang="en" sz="1000">
                <a:latin typeface="Lato"/>
                <a:ea typeface="Lato"/>
                <a:cs typeface="Lato"/>
                <a:sym typeface="Lato"/>
              </a:rPr>
              <a:t> unit pipeline cost (USD)</a:t>
            </a:r>
            <a:endParaRPr sz="1000">
              <a:latin typeface="Lato"/>
              <a:ea typeface="Lato"/>
              <a:cs typeface="Lato"/>
              <a:sym typeface="Lato"/>
            </a:endParaRPr>
          </a:p>
          <a:p>
            <a:pPr indent="-292100" lvl="0" marL="285750" rtl="0" algn="l">
              <a:spcBef>
                <a:spcPts val="0"/>
              </a:spcBef>
              <a:spcAft>
                <a:spcPts val="0"/>
              </a:spcAft>
              <a:buSzPts val="1000"/>
              <a:buFont typeface="Lato"/>
              <a:buChar char="❖"/>
            </a:pPr>
            <a:r>
              <a:rPr lang="en" sz="1000">
                <a:latin typeface="Lato"/>
                <a:ea typeface="Lato"/>
                <a:cs typeface="Lato"/>
                <a:sym typeface="Lato"/>
              </a:rPr>
              <a:t>Pipeline tariff at 10% IRR (USD/tCO2)</a:t>
            </a:r>
            <a:endParaRPr sz="1000">
              <a:latin typeface="Lato"/>
              <a:ea typeface="Lato"/>
              <a:cs typeface="Lato"/>
              <a:sym typeface="Lato"/>
            </a:endParaRPr>
          </a:p>
        </p:txBody>
      </p:sp>
      <p:sp>
        <p:nvSpPr>
          <p:cNvPr id="162" name="Google Shape;162;p20"/>
          <p:cNvSpPr txBox="1"/>
          <p:nvPr>
            <p:ph idx="12" type="sldNum"/>
          </p:nvPr>
        </p:nvSpPr>
        <p:spPr>
          <a:xfrm>
            <a:off x="8536302" y="464310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727650" y="561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Data analysis &amp; insight</a:t>
            </a:r>
            <a:endParaRPr sz="2400"/>
          </a:p>
          <a:p>
            <a:pPr indent="0" lvl="0" marL="0" rtl="0" algn="l">
              <a:spcBef>
                <a:spcPts val="0"/>
              </a:spcBef>
              <a:spcAft>
                <a:spcPts val="0"/>
              </a:spcAft>
              <a:buNone/>
            </a:pPr>
            <a:r>
              <a:rPr lang="en" sz="1377"/>
              <a:t>CCUS - Major tasks</a:t>
            </a:r>
            <a:endParaRPr sz="1377"/>
          </a:p>
        </p:txBody>
      </p:sp>
      <p:sp>
        <p:nvSpPr>
          <p:cNvPr id="168" name="Google Shape;168;p21"/>
          <p:cNvSpPr txBox="1"/>
          <p:nvPr/>
        </p:nvSpPr>
        <p:spPr>
          <a:xfrm>
            <a:off x="4385300" y="3739200"/>
            <a:ext cx="3534600" cy="1290600"/>
          </a:xfrm>
          <a:prstGeom prst="rect">
            <a:avLst/>
          </a:prstGeom>
          <a:noFill/>
          <a:ln>
            <a:noFill/>
          </a:ln>
        </p:spPr>
        <p:txBody>
          <a:bodyPr anchorCtr="0" anchor="t" bIns="45700" lIns="91425" spcFirstLastPara="1" rIns="91425" wrap="square" tIns="45700">
            <a:normAutofit/>
          </a:bodyPr>
          <a:lstStyle/>
          <a:p>
            <a:pPr indent="-262437" lvl="0" marL="304792" rtl="0" algn="l">
              <a:lnSpc>
                <a:spcPct val="90000"/>
              </a:lnSpc>
              <a:spcBef>
                <a:spcPts val="0"/>
              </a:spcBef>
              <a:spcAft>
                <a:spcPts val="0"/>
              </a:spcAft>
              <a:buClr>
                <a:srgbClr val="000000"/>
              </a:buClr>
              <a:buSzPts val="1200"/>
              <a:buAutoNum type="arabicPeriod"/>
            </a:pPr>
            <a:r>
              <a:rPr lang="en" sz="1200">
                <a:latin typeface="Calibri"/>
                <a:ea typeface="Calibri"/>
                <a:cs typeface="Calibri"/>
                <a:sym typeface="Calibri"/>
              </a:rPr>
              <a:t>Identification of potential storage site</a:t>
            </a:r>
            <a:endParaRPr sz="1200">
              <a:solidFill>
                <a:srgbClr val="000000"/>
              </a:solidFill>
              <a:latin typeface="Calibri"/>
              <a:ea typeface="Calibri"/>
              <a:cs typeface="Calibri"/>
              <a:sym typeface="Calibri"/>
            </a:endParaRPr>
          </a:p>
          <a:p>
            <a:pPr indent="-262437" lvl="0" marL="304792" rtl="0" algn="l">
              <a:lnSpc>
                <a:spcPct val="90000"/>
              </a:lnSpc>
              <a:spcBef>
                <a:spcPts val="1000"/>
              </a:spcBef>
              <a:spcAft>
                <a:spcPts val="0"/>
              </a:spcAft>
              <a:buClr>
                <a:srgbClr val="000000"/>
              </a:buClr>
              <a:buSzPts val="1200"/>
              <a:buAutoNum type="arabicPeriod"/>
            </a:pPr>
            <a:r>
              <a:rPr lang="en" sz="1200">
                <a:solidFill>
                  <a:srgbClr val="000000"/>
                </a:solidFill>
                <a:latin typeface="Calibri"/>
                <a:ea typeface="Calibri"/>
                <a:cs typeface="Calibri"/>
                <a:sym typeface="Calibri"/>
              </a:rPr>
              <a:t>Determination of sequestration capacity</a:t>
            </a:r>
            <a:endParaRPr sz="1200">
              <a:solidFill>
                <a:srgbClr val="000000"/>
              </a:solidFill>
              <a:latin typeface="Calibri"/>
              <a:ea typeface="Calibri"/>
              <a:cs typeface="Calibri"/>
              <a:sym typeface="Calibri"/>
            </a:endParaRPr>
          </a:p>
          <a:p>
            <a:pPr indent="-262437" lvl="0" marL="304792" rtl="0" algn="l">
              <a:lnSpc>
                <a:spcPct val="90000"/>
              </a:lnSpc>
              <a:spcBef>
                <a:spcPts val="1000"/>
              </a:spcBef>
              <a:spcAft>
                <a:spcPts val="0"/>
              </a:spcAft>
              <a:buClr>
                <a:srgbClr val="000000"/>
              </a:buClr>
              <a:buSzPts val="1200"/>
              <a:buAutoNum type="arabicPeriod"/>
            </a:pPr>
            <a:r>
              <a:rPr lang="en" sz="1200">
                <a:latin typeface="Calibri"/>
                <a:ea typeface="Calibri"/>
                <a:cs typeface="Calibri"/>
                <a:sym typeface="Calibri"/>
              </a:rPr>
              <a:t>Preparation &amp; Injection</a:t>
            </a:r>
            <a:endParaRPr sz="1200">
              <a:latin typeface="Calibri"/>
              <a:ea typeface="Calibri"/>
              <a:cs typeface="Calibri"/>
              <a:sym typeface="Calibri"/>
            </a:endParaRPr>
          </a:p>
          <a:p>
            <a:pPr indent="-262437" lvl="0" marL="304792" rtl="0" algn="l">
              <a:lnSpc>
                <a:spcPct val="90000"/>
              </a:lnSpc>
              <a:spcBef>
                <a:spcPts val="1000"/>
              </a:spcBef>
              <a:spcAft>
                <a:spcPts val="0"/>
              </a:spcAft>
              <a:buClr>
                <a:srgbClr val="000000"/>
              </a:buClr>
              <a:buSzPts val="1200"/>
              <a:buAutoNum type="arabicPeriod"/>
            </a:pPr>
            <a:r>
              <a:rPr lang="en" sz="1200">
                <a:solidFill>
                  <a:srgbClr val="000000"/>
                </a:solidFill>
                <a:latin typeface="Calibri"/>
                <a:ea typeface="Calibri"/>
                <a:cs typeface="Calibri"/>
                <a:sym typeface="Calibri"/>
              </a:rPr>
              <a:t>Post-injection monitoring</a:t>
            </a:r>
            <a:endParaRPr sz="1200">
              <a:solidFill>
                <a:srgbClr val="000000"/>
              </a:solidFill>
              <a:latin typeface="Calibri"/>
              <a:ea typeface="Calibri"/>
              <a:cs typeface="Calibri"/>
              <a:sym typeface="Calibri"/>
            </a:endParaRPr>
          </a:p>
        </p:txBody>
      </p:sp>
      <p:pic>
        <p:nvPicPr>
          <p:cNvPr descr="A diagram of a section of a well&#10;&#10;Description automatically generated" id="169" name="Google Shape;169;p21"/>
          <p:cNvPicPr preferRelativeResize="0"/>
          <p:nvPr/>
        </p:nvPicPr>
        <p:blipFill rotWithShape="1">
          <a:blip r:embed="rId3">
            <a:alphaModFix/>
          </a:blip>
          <a:srcRect b="0" l="0" r="0" t="0"/>
          <a:stretch/>
        </p:blipFill>
        <p:spPr>
          <a:xfrm>
            <a:off x="4287475" y="794625"/>
            <a:ext cx="4797523" cy="2829224"/>
          </a:xfrm>
          <a:prstGeom prst="rect">
            <a:avLst/>
          </a:prstGeom>
          <a:noFill/>
          <a:ln cap="flat" cmpd="sng" w="19050">
            <a:solidFill>
              <a:srgbClr val="000000"/>
            </a:solidFill>
            <a:prstDash val="solid"/>
            <a:round/>
            <a:headEnd len="sm" w="sm" type="none"/>
            <a:tailEnd len="sm" w="sm" type="none"/>
          </a:ln>
        </p:spPr>
      </p:pic>
      <p:sp>
        <p:nvSpPr>
          <p:cNvPr id="170" name="Google Shape;170;p21"/>
          <p:cNvSpPr txBox="1"/>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171" name="Google Shape;171;p21"/>
          <p:cNvPicPr preferRelativeResize="0"/>
          <p:nvPr/>
        </p:nvPicPr>
        <p:blipFill>
          <a:blip r:embed="rId4">
            <a:alphaModFix/>
          </a:blip>
          <a:stretch>
            <a:fillRect/>
          </a:stretch>
        </p:blipFill>
        <p:spPr>
          <a:xfrm>
            <a:off x="47" y="1274225"/>
            <a:ext cx="3578300" cy="3612876"/>
          </a:xfrm>
          <a:prstGeom prst="rect">
            <a:avLst/>
          </a:prstGeom>
          <a:noFill/>
          <a:ln>
            <a:noFill/>
          </a:ln>
        </p:spPr>
      </p:pic>
      <p:sp>
        <p:nvSpPr>
          <p:cNvPr id="172" name="Google Shape;172;p21"/>
          <p:cNvSpPr txBox="1"/>
          <p:nvPr/>
        </p:nvSpPr>
        <p:spPr>
          <a:xfrm>
            <a:off x="0" y="4835700"/>
            <a:ext cx="357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https://www.netl.doe.gov/sites/default/files/2018-10/BPM-SiteScreening.pdf</a:t>
            </a:r>
            <a:endParaRPr sz="800"/>
          </a:p>
        </p:txBody>
      </p:sp>
      <p:sp>
        <p:nvSpPr>
          <p:cNvPr id="173" name="Google Shape;173;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